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8"/>
  </p:handoutMasterIdLst>
  <p:sldIdLst>
    <p:sldId id="4882" r:id="rId3"/>
    <p:sldId id="4888" r:id="rId5"/>
    <p:sldId id="4884" r:id="rId6"/>
    <p:sldId id="4898" r:id="rId7"/>
    <p:sldId id="4716" r:id="rId8"/>
    <p:sldId id="4971" r:id="rId9"/>
    <p:sldId id="4970" r:id="rId10"/>
    <p:sldId id="4974" r:id="rId11"/>
    <p:sldId id="4973" r:id="rId12"/>
    <p:sldId id="4980" r:id="rId13"/>
    <p:sldId id="4979" r:id="rId14"/>
    <p:sldId id="4978" r:id="rId15"/>
    <p:sldId id="4977" r:id="rId16"/>
    <p:sldId id="4976" r:id="rId17"/>
    <p:sldId id="4975" r:id="rId18"/>
    <p:sldId id="4972" r:id="rId19"/>
    <p:sldId id="4969" r:id="rId20"/>
    <p:sldId id="4982" r:id="rId21"/>
    <p:sldId id="4981" r:id="rId22"/>
    <p:sldId id="4983" r:id="rId23"/>
    <p:sldId id="4986" r:id="rId24"/>
    <p:sldId id="4985" r:id="rId25"/>
    <p:sldId id="4987" r:id="rId26"/>
    <p:sldId id="4984" r:id="rId27"/>
    <p:sldId id="4989" r:id="rId28"/>
    <p:sldId id="4991" r:id="rId29"/>
    <p:sldId id="4990" r:id="rId30"/>
    <p:sldId id="4988" r:id="rId31"/>
    <p:sldId id="5000" r:id="rId32"/>
    <p:sldId id="4999" r:id="rId33"/>
    <p:sldId id="4998" r:id="rId34"/>
    <p:sldId id="4997" r:id="rId35"/>
    <p:sldId id="4996" r:id="rId36"/>
    <p:sldId id="4995" r:id="rId37"/>
    <p:sldId id="4994" r:id="rId38"/>
    <p:sldId id="4993" r:id="rId39"/>
    <p:sldId id="4992" r:id="rId40"/>
    <p:sldId id="5001" r:id="rId41"/>
    <p:sldId id="5004" r:id="rId42"/>
    <p:sldId id="5003" r:id="rId43"/>
    <p:sldId id="5005" r:id="rId44"/>
    <p:sldId id="5006" r:id="rId45"/>
    <p:sldId id="5008" r:id="rId46"/>
    <p:sldId id="5009" r:id="rId47"/>
    <p:sldId id="5002" r:id="rId48"/>
    <p:sldId id="5007" r:id="rId49"/>
    <p:sldId id="5014" r:id="rId50"/>
    <p:sldId id="5013" r:id="rId51"/>
    <p:sldId id="5012" r:id="rId52"/>
    <p:sldId id="5011" r:id="rId53"/>
    <p:sldId id="5010" r:id="rId54"/>
    <p:sldId id="4967" r:id="rId55"/>
    <p:sldId id="4968" r:id="rId56"/>
    <p:sldId id="4889" r:id="rId57"/>
  </p:sldIdLst>
  <p:sldSz cx="12858750" cy="7232650"/>
  <p:notesSz cx="6858000" cy="9144000"/>
  <p:custDataLst>
    <p:tags r:id="rId6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CC99FF"/>
    <a:srgbClr val="FBB80D"/>
    <a:srgbClr val="FF33CC"/>
    <a:srgbClr val="EBD02B"/>
    <a:srgbClr val="A47291"/>
    <a:srgbClr val="66CCFF"/>
    <a:srgbClr val="FFCCFF"/>
    <a:srgbClr val="FF99FF"/>
    <a:srgbClr val="ADE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varScale="1">
        <p:scale>
          <a:sx n="60" d="100"/>
          <a:sy n="60" d="100"/>
        </p:scale>
        <p:origin x="-744" y="-84"/>
      </p:cViewPr>
      <p:guideLst>
        <p:guide orient="horz" pos="328"/>
        <p:guide orient="horz" pos="4183"/>
        <p:guide pos="4050"/>
        <p:guide pos="557"/>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17.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image" Target="../media/image30.jpeg"/><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xml"/><Relationship Id="rId2" Type="http://schemas.openxmlformats.org/officeDocument/2006/relationships/image" Target="../media/image35.jpeg"/><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37.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259"/>
          <p:cNvSpPr>
            <a:spLocks noChangeArrowheads="1"/>
          </p:cNvSpPr>
          <p:nvPr/>
        </p:nvSpPr>
        <p:spPr bwMode="auto">
          <a:xfrm>
            <a:off x="1192203" y="583223"/>
            <a:ext cx="3672408"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sp>
        <p:nvSpPr>
          <p:cNvPr id="16" name="矩形 259"/>
          <p:cNvSpPr>
            <a:spLocks noChangeArrowheads="1"/>
          </p:cNvSpPr>
          <p:nvPr/>
        </p:nvSpPr>
        <p:spPr bwMode="auto">
          <a:xfrm>
            <a:off x="4000515" y="3200792"/>
            <a:ext cx="5616624" cy="830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第六章</a:t>
            </a:r>
            <a:r>
              <a:rPr lang="en-US" altLang="zh-CN" sz="5400" b="1" dirty="0" smtClean="0">
                <a:solidFill>
                  <a:schemeClr val="bg1">
                    <a:lumMod val="50000"/>
                  </a:schemeClr>
                </a:solidFill>
                <a:latin typeface="Arial" panose="020B0604020202020204" pitchFamily="34" charset="0"/>
                <a:cs typeface="Arial" panose="020B0604020202020204" pitchFamily="34" charset="0"/>
              </a:rPr>
              <a:t>   </a:t>
            </a:r>
            <a:r>
              <a:rPr lang="zh-CN" altLang="en-US" sz="5400" b="1" dirty="0" smtClean="0">
                <a:solidFill>
                  <a:schemeClr val="bg1">
                    <a:lumMod val="50000"/>
                  </a:schemeClr>
                </a:solidFill>
                <a:latin typeface="Arial" panose="020B0604020202020204" pitchFamily="34" charset="0"/>
                <a:cs typeface="Arial" panose="020B0604020202020204" pitchFamily="34" charset="0"/>
              </a:rPr>
              <a:t>中外歌剧</a:t>
            </a:r>
            <a:endParaRPr lang="en-US" altLang="zh-CN" sz="5400" b="1" dirty="0">
              <a:solidFill>
                <a:schemeClr val="bg1">
                  <a:lumMod val="5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6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94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7" grpId="0" bldLvl="0" animBg="1"/>
      <p:bldP spid="17" grpId="1" bldLvl="0" animBg="1"/>
      <p:bldP spid="16" grpId="0" bldLvl="0" animBg="1"/>
      <p:bldP spid="1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80903" y="2104157"/>
            <a:ext cx="9289032" cy="3139321"/>
          </a:xfrm>
          <a:prstGeom prst="rect">
            <a:avLst/>
          </a:prstGeom>
        </p:spPr>
        <p:txBody>
          <a:bodyPr wrap="square">
            <a:spAutoFit/>
          </a:bodyPr>
          <a:lstStyle/>
          <a:p>
            <a:pPr algn="just">
              <a:lnSpc>
                <a:spcPct val="150000"/>
              </a:lnSpc>
            </a:pPr>
            <a:r>
              <a:rPr lang="zh-CN" altLang="en-US" sz="2200" dirty="0" smtClean="0">
                <a:latin typeface="+mn-ea"/>
                <a:ea typeface="+mn-ea"/>
              </a:rPr>
              <a:t>    意大利喜歌剧产生于</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纪的那不勒斯，由正歌剧的幕间剧发展而成。它具有喜剧因素，格调轻松活泼，以日常生活内容为题材，通常都有圆满的结局。演唱形式以宣叙调、咏叹调、重唱等组成。</a:t>
            </a:r>
            <a:endParaRPr lang="en-US" altLang="zh-CN" sz="2200" dirty="0" smtClean="0">
              <a:latin typeface="+mn-ea"/>
              <a:ea typeface="+mn-ea"/>
            </a:endParaRPr>
          </a:p>
          <a:p>
            <a:pPr algn="just">
              <a:lnSpc>
                <a:spcPct val="150000"/>
              </a:lnSpc>
            </a:pPr>
            <a:endParaRPr lang="en-US" altLang="zh-CN" sz="2200" dirty="0" smtClean="0">
              <a:latin typeface="+mn-ea"/>
              <a:ea typeface="+mn-ea"/>
            </a:endParaRPr>
          </a:p>
          <a:p>
            <a:pPr algn="just">
              <a:lnSpc>
                <a:spcPct val="150000"/>
              </a:lnSpc>
            </a:pPr>
            <a:r>
              <a:rPr lang="zh-CN" altLang="en-US" sz="2200" dirty="0" smtClean="0">
                <a:latin typeface="+mn-ea"/>
                <a:ea typeface="+mn-ea"/>
              </a:rPr>
              <a:t>    著名的喜歌剧作品有莫扎特的</a:t>
            </a:r>
            <a:r>
              <a:rPr lang="en-US" altLang="zh-CN" sz="2200" dirty="0" smtClean="0">
                <a:latin typeface="+mn-ea"/>
                <a:ea typeface="+mn-ea"/>
              </a:rPr>
              <a:t>《</a:t>
            </a:r>
            <a:r>
              <a:rPr lang="zh-CN" altLang="en-US" sz="2200" dirty="0" smtClean="0">
                <a:latin typeface="+mn-ea"/>
                <a:ea typeface="+mn-ea"/>
              </a:rPr>
              <a:t>费加罗的婚礼</a:t>
            </a:r>
            <a:r>
              <a:rPr lang="en-US" altLang="zh-CN" sz="2200" dirty="0" smtClean="0">
                <a:latin typeface="+mn-ea"/>
                <a:ea typeface="+mn-ea"/>
              </a:rPr>
              <a:t>》</a:t>
            </a:r>
            <a:r>
              <a:rPr lang="zh-CN" altLang="en-US" sz="2200" dirty="0" smtClean="0">
                <a:latin typeface="+mn-ea"/>
                <a:ea typeface="+mn-ea"/>
              </a:rPr>
              <a:t>、罗西尼的</a:t>
            </a:r>
            <a:r>
              <a:rPr lang="en-US" altLang="zh-CN" sz="2200" dirty="0" smtClean="0">
                <a:latin typeface="+mn-ea"/>
                <a:ea typeface="+mn-ea"/>
              </a:rPr>
              <a:t>《</a:t>
            </a:r>
            <a:r>
              <a:rPr lang="zh-CN" altLang="en-US" sz="2200" dirty="0" smtClean="0">
                <a:latin typeface="+mn-ea"/>
                <a:ea typeface="+mn-ea"/>
              </a:rPr>
              <a:t>塞维利亚的理发师</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
        <p:nvSpPr>
          <p:cNvPr id="7" name="矩形 6"/>
          <p:cNvSpPr/>
          <p:nvPr/>
        </p:nvSpPr>
        <p:spPr>
          <a:xfrm rot="20885147">
            <a:off x="811583" y="960560"/>
            <a:ext cx="2271776"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FFC000"/>
                </a:solidFill>
                <a:effectLst/>
              </a:rPr>
              <a:t>喜歌剧</a:t>
            </a:r>
            <a:endParaRPr lang="zh-CN" altLang="en-US" sz="5400" b="1" cap="none" spc="0" dirty="0">
              <a:solidFill>
                <a:srgbClr val="FFC000"/>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12951" y="2176165"/>
            <a:ext cx="8496944" cy="3139321"/>
          </a:xfrm>
          <a:prstGeom prst="rect">
            <a:avLst/>
          </a:prstGeom>
        </p:spPr>
        <p:txBody>
          <a:bodyPr wrap="square">
            <a:spAutoFit/>
          </a:bodyPr>
          <a:lstStyle/>
          <a:p>
            <a:pPr algn="just">
              <a:lnSpc>
                <a:spcPct val="150000"/>
              </a:lnSpc>
            </a:pPr>
            <a:r>
              <a:rPr lang="zh-CN" altLang="en-US" sz="2200" dirty="0" smtClean="0">
                <a:latin typeface="+mn-ea"/>
                <a:ea typeface="+mn-ea"/>
              </a:rPr>
              <a:t>   “大歌剧”一词原指在巴黎歌剧院上演的大型豪华歌剧作品，后专指风格宏伟的歌剧。大歌剧产生于</a:t>
            </a: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a:t>
            </a:r>
            <a:r>
              <a:rPr lang="en-US" altLang="zh-CN" sz="2200" dirty="0" smtClean="0">
                <a:latin typeface="+mn-ea"/>
                <a:ea typeface="+mn-ea"/>
              </a:rPr>
              <a:t>20</a:t>
            </a:r>
            <a:r>
              <a:rPr lang="zh-CN" altLang="en-US" sz="2200" dirty="0" smtClean="0">
                <a:latin typeface="+mn-ea"/>
                <a:ea typeface="+mn-ea"/>
              </a:rPr>
              <a:t>年</a:t>
            </a:r>
            <a:r>
              <a:rPr lang="zh-CN" altLang="en-US" sz="2200" dirty="0" smtClean="0">
                <a:latin typeface="+mn-ea"/>
                <a:ea typeface="+mn-ea"/>
              </a:rPr>
              <a:t>代末的法国，盛行于</a:t>
            </a:r>
            <a:r>
              <a:rPr lang="en-US" altLang="zh-CN" sz="2200" dirty="0" smtClean="0">
                <a:latin typeface="+mn-ea"/>
                <a:ea typeface="+mn-ea"/>
              </a:rPr>
              <a:t>30—40</a:t>
            </a:r>
            <a:r>
              <a:rPr lang="zh-CN" altLang="en-US" sz="2200" dirty="0" smtClean="0">
                <a:latin typeface="+mn-ea"/>
                <a:ea typeface="+mn-ea"/>
              </a:rPr>
              <a:t>年</a:t>
            </a:r>
            <a:r>
              <a:rPr lang="zh-CN" altLang="en-US" sz="2200" dirty="0" smtClean="0">
                <a:latin typeface="+mn-ea"/>
                <a:ea typeface="+mn-ea"/>
              </a:rPr>
              <a:t>代，题材严肃，多以英雄事迹和爱国故事为主要内容，是具有史诗性风格的歌剧，特点为规模庞大、布景华丽，不用说白，宣叙调都用管弦乐队伴奏，多为</a:t>
            </a:r>
            <a:r>
              <a:rPr lang="en-US" altLang="zh-CN" sz="2200" dirty="0" smtClean="0">
                <a:latin typeface="+mn-ea"/>
                <a:ea typeface="+mn-ea"/>
              </a:rPr>
              <a:t>4</a:t>
            </a:r>
            <a:r>
              <a:rPr lang="zh-CN" altLang="en-US" sz="2200" dirty="0" smtClean="0">
                <a:latin typeface="+mn-ea"/>
                <a:ea typeface="+mn-ea"/>
              </a:rPr>
              <a:t>～</a:t>
            </a:r>
            <a:r>
              <a:rPr lang="en-US" altLang="zh-CN" sz="2200" dirty="0" smtClean="0">
                <a:latin typeface="+mn-ea"/>
                <a:ea typeface="+mn-ea"/>
              </a:rPr>
              <a:t>5</a:t>
            </a:r>
            <a:r>
              <a:rPr lang="zh-CN" altLang="en-US" sz="2200" dirty="0" smtClean="0">
                <a:latin typeface="+mn-ea"/>
                <a:ea typeface="+mn-ea"/>
              </a:rPr>
              <a:t>幕</a:t>
            </a:r>
            <a:r>
              <a:rPr lang="zh-CN" altLang="en-US" sz="2200" dirty="0" smtClean="0">
                <a:latin typeface="+mn-ea"/>
                <a:ea typeface="+mn-ea"/>
              </a:rPr>
              <a:t>，大量采用壮观华丽的芭蕾和合唱场面。</a:t>
            </a:r>
            <a:endParaRPr lang="zh-CN" altLang="en-US" sz="2200" dirty="0" smtClean="0">
              <a:latin typeface="+mn-ea"/>
              <a:ea typeface="+mn-ea"/>
            </a:endParaRPr>
          </a:p>
        </p:txBody>
      </p:sp>
      <p:sp>
        <p:nvSpPr>
          <p:cNvPr id="7" name="矩形 6"/>
          <p:cNvSpPr/>
          <p:nvPr/>
        </p:nvSpPr>
        <p:spPr>
          <a:xfrm rot="20885147">
            <a:off x="811583" y="960560"/>
            <a:ext cx="2271776"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CC99FF"/>
                </a:solidFill>
                <a:effectLst/>
              </a:rPr>
              <a:t>大歌剧</a:t>
            </a:r>
            <a:endParaRPr lang="zh-CN" altLang="en-US" sz="5400" b="1" cap="none" spc="0" dirty="0">
              <a:solidFill>
                <a:srgbClr val="CC99FF"/>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9015" y="2320181"/>
            <a:ext cx="6840760" cy="2631490"/>
          </a:xfrm>
          <a:prstGeom prst="rect">
            <a:avLst/>
          </a:prstGeom>
        </p:spPr>
        <p:txBody>
          <a:bodyPr wrap="square">
            <a:spAutoFit/>
          </a:bodyPr>
          <a:lstStyle/>
          <a:p>
            <a:pPr algn="just">
              <a:lnSpc>
                <a:spcPct val="150000"/>
              </a:lnSpc>
            </a:pPr>
            <a:r>
              <a:rPr lang="zh-CN" altLang="en-US" sz="2200" dirty="0" smtClean="0">
                <a:latin typeface="+mn-ea"/>
                <a:ea typeface="+mn-ea"/>
              </a:rPr>
              <a:t>    轻歌剧的含义非常广泛，可泛指喜歌剧、小歌剧、趣歌剧等。其题材轻松，主要取自日常生活；音乐较为通俗；内容抒情，除独唱、重唱、合唱和舞蹈外，还有说白。德国作曲家索贝、法国作曲家奥芬巴赫是这一体裁的确立者。</a:t>
            </a:r>
            <a:endParaRPr lang="zh-CN" altLang="en-US" sz="2200" dirty="0" smtClean="0">
              <a:latin typeface="+mn-ea"/>
              <a:ea typeface="+mn-ea"/>
            </a:endParaRPr>
          </a:p>
        </p:txBody>
      </p:sp>
      <p:sp>
        <p:nvSpPr>
          <p:cNvPr id="7" name="矩形 6"/>
          <p:cNvSpPr/>
          <p:nvPr/>
        </p:nvSpPr>
        <p:spPr>
          <a:xfrm rot="20885147">
            <a:off x="811583" y="960560"/>
            <a:ext cx="2271776"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FF6699"/>
                </a:solidFill>
                <a:effectLst/>
              </a:rPr>
              <a:t>轻歌剧</a:t>
            </a:r>
            <a:endParaRPr lang="zh-CN" altLang="en-US" sz="5400" b="1" cap="none" spc="0" dirty="0">
              <a:solidFill>
                <a:srgbClr val="FF6699"/>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12951" y="2176165"/>
            <a:ext cx="8280920" cy="2631490"/>
          </a:xfrm>
          <a:prstGeom prst="rect">
            <a:avLst/>
          </a:prstGeom>
        </p:spPr>
        <p:txBody>
          <a:bodyPr wrap="square">
            <a:spAutoFit/>
          </a:bodyPr>
          <a:lstStyle/>
          <a:p>
            <a:pPr algn="just">
              <a:lnSpc>
                <a:spcPct val="150000"/>
              </a:lnSpc>
            </a:pPr>
            <a:r>
              <a:rPr lang="zh-CN" altLang="en-US" sz="2200" dirty="0" smtClean="0">
                <a:latin typeface="+mn-ea"/>
                <a:ea typeface="+mn-ea"/>
              </a:rPr>
              <a:t>    乐剧是德国浪漫主义后期作曲家瓦格纳所创造的歌剧样式，是一种戏剧、音乐、舞蹈等融为一体的歌剧，以主导动机统一发展的原则来体现剧中各个角色、思想意念或特定情感。由乐队不间断演奏延续，用无终旋律手法突出音乐的戏剧性，突出管弦乐队的交响性地位，成为表现戏剧整体性的重要支柱。</a:t>
            </a:r>
            <a:endParaRPr lang="zh-CN" altLang="en-US" sz="2200" dirty="0" smtClean="0">
              <a:latin typeface="+mn-ea"/>
              <a:ea typeface="+mn-ea"/>
            </a:endParaRPr>
          </a:p>
        </p:txBody>
      </p:sp>
      <p:sp>
        <p:nvSpPr>
          <p:cNvPr id="7" name="矩形 6"/>
          <p:cNvSpPr/>
          <p:nvPr/>
        </p:nvSpPr>
        <p:spPr>
          <a:xfrm rot="20885147">
            <a:off x="1159435" y="960560"/>
            <a:ext cx="157607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7030A0"/>
                </a:solidFill>
                <a:effectLst/>
              </a:rPr>
              <a:t>乐剧</a:t>
            </a:r>
            <a:endParaRPr lang="zh-CN" altLang="en-US" sz="5400" b="1" cap="none" spc="0" dirty="0">
              <a:solidFill>
                <a:srgbClr val="7030A0"/>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17007" y="2536205"/>
            <a:ext cx="6955750" cy="430887"/>
          </a:xfrm>
          <a:prstGeom prst="rect">
            <a:avLst/>
          </a:prstGeom>
        </p:spPr>
        <p:txBody>
          <a:bodyPr wrap="none">
            <a:spAutoFit/>
          </a:bodyPr>
          <a:lstStyle/>
          <a:p>
            <a:pPr algn="just"/>
            <a:r>
              <a:rPr lang="zh-CN" altLang="en-US" sz="2200" dirty="0" smtClean="0">
                <a:latin typeface="+mn-ea"/>
                <a:ea typeface="+mn-ea"/>
              </a:rPr>
              <a:t>音乐喜剧又名音乐剧，是与轻歌剧类似的一种舞台剧。</a:t>
            </a:r>
            <a:endParaRPr lang="zh-CN" altLang="en-US" sz="2200" dirty="0" smtClean="0">
              <a:latin typeface="+mn-ea"/>
              <a:ea typeface="+mn-ea"/>
            </a:endParaRPr>
          </a:p>
        </p:txBody>
      </p:sp>
      <p:sp>
        <p:nvSpPr>
          <p:cNvPr id="7" name="矩形 6"/>
          <p:cNvSpPr/>
          <p:nvPr/>
        </p:nvSpPr>
        <p:spPr>
          <a:xfrm rot="20885147">
            <a:off x="732081" y="1176390"/>
            <a:ext cx="296747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66CCFF"/>
                </a:solidFill>
                <a:effectLst/>
              </a:rPr>
              <a:t>音乐喜剧</a:t>
            </a:r>
            <a:endParaRPr lang="zh-CN" altLang="en-US" sz="5400" b="1" cap="none" spc="0" dirty="0">
              <a:solidFill>
                <a:srgbClr val="66CCFF"/>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663744"/>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72991" y="2392189"/>
            <a:ext cx="7992888" cy="1615827"/>
          </a:xfrm>
          <a:prstGeom prst="rect">
            <a:avLst/>
          </a:prstGeom>
        </p:spPr>
        <p:txBody>
          <a:bodyPr wrap="square">
            <a:spAutoFit/>
          </a:bodyPr>
          <a:lstStyle/>
          <a:p>
            <a:pPr algn="just">
              <a:lnSpc>
                <a:spcPct val="150000"/>
              </a:lnSpc>
            </a:pPr>
            <a:r>
              <a:rPr lang="zh-CN" altLang="en-US" sz="2200" dirty="0" smtClean="0">
                <a:latin typeface="+mn-ea"/>
                <a:ea typeface="+mn-ea"/>
              </a:rPr>
              <a:t>    室内歌剧是相对于瓦格纳规模宏大的“乐剧”而言，产生于</a:t>
            </a: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纪末，盛行于</a:t>
            </a:r>
            <a:r>
              <a:rPr lang="en-US" altLang="zh-CN" sz="2200" dirty="0" smtClean="0">
                <a:latin typeface="+mn-ea"/>
                <a:ea typeface="+mn-ea"/>
              </a:rPr>
              <a:t>20</a:t>
            </a:r>
            <a:r>
              <a:rPr lang="zh-CN" altLang="en-US" sz="2200" dirty="0" smtClean="0">
                <a:latin typeface="+mn-ea"/>
                <a:ea typeface="+mn-ea"/>
              </a:rPr>
              <a:t>世</a:t>
            </a:r>
            <a:r>
              <a:rPr lang="zh-CN" altLang="en-US" sz="2200" dirty="0" smtClean="0">
                <a:latin typeface="+mn-ea"/>
                <a:ea typeface="+mn-ea"/>
              </a:rPr>
              <a:t>纪，其特点主要是规模较小、篇幅不大、格调亲切，演员和管弦乐队人数不多。</a:t>
            </a:r>
            <a:endParaRPr lang="zh-CN" altLang="en-US" sz="2200" dirty="0" smtClean="0">
              <a:latin typeface="+mn-ea"/>
              <a:ea typeface="+mn-ea"/>
            </a:endParaRPr>
          </a:p>
        </p:txBody>
      </p:sp>
      <p:sp>
        <p:nvSpPr>
          <p:cNvPr id="7" name="矩形 6"/>
          <p:cNvSpPr/>
          <p:nvPr/>
        </p:nvSpPr>
        <p:spPr>
          <a:xfrm rot="20885147">
            <a:off x="732081" y="1176390"/>
            <a:ext cx="296747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A47291"/>
                </a:solidFill>
                <a:effectLst/>
              </a:rPr>
              <a:t>室内歌剧</a:t>
            </a:r>
            <a:endParaRPr lang="zh-CN" altLang="en-US" sz="5400" b="1" cap="none" spc="0" dirty="0">
              <a:solidFill>
                <a:srgbClr val="A47291"/>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00983" y="2608213"/>
            <a:ext cx="7632848" cy="1615827"/>
          </a:xfrm>
          <a:prstGeom prst="rect">
            <a:avLst/>
          </a:prstGeom>
        </p:spPr>
        <p:txBody>
          <a:bodyPr wrap="square">
            <a:spAutoFit/>
          </a:bodyPr>
          <a:lstStyle/>
          <a:p>
            <a:pPr algn="just">
              <a:lnSpc>
                <a:spcPct val="150000"/>
              </a:lnSpc>
            </a:pPr>
            <a:r>
              <a:rPr lang="zh-CN" altLang="en-US" sz="2200" dirty="0" smtClean="0">
                <a:latin typeface="+mn-ea"/>
                <a:ea typeface="+mn-ea"/>
              </a:rPr>
              <a:t>    抒情歌剧是</a:t>
            </a: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纪后期在法国形成的一种歌剧。它大多以文学著作或故事为题材，较多采用民间舞曲或歌曲，音乐优美，对白时不用音乐伴奏，注重心理刻画，强调抒情性。</a:t>
            </a:r>
            <a:endParaRPr lang="zh-CN" altLang="en-US" sz="2200" dirty="0" smtClean="0">
              <a:latin typeface="+mn-ea"/>
              <a:ea typeface="+mn-ea"/>
            </a:endParaRPr>
          </a:p>
        </p:txBody>
      </p:sp>
      <p:sp>
        <p:nvSpPr>
          <p:cNvPr id="7" name="矩形 6"/>
          <p:cNvSpPr/>
          <p:nvPr/>
        </p:nvSpPr>
        <p:spPr>
          <a:xfrm rot="20885147">
            <a:off x="732080" y="1176390"/>
            <a:ext cx="296748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rgbClr val="0070C0"/>
                </a:solidFill>
                <a:effectLst/>
              </a:rPr>
              <a:t>抒情歌剧</a:t>
            </a:r>
            <a:endParaRPr lang="zh-CN" altLang="en-US" sz="5400" b="1" cap="none" spc="0" dirty="0">
              <a:solidFill>
                <a:srgbClr val="0070C0"/>
              </a:solidFill>
              <a:effectLst/>
            </a:endParaRPr>
          </a:p>
        </p:txBody>
      </p:sp>
      <p:sp>
        <p:nvSpPr>
          <p:cNvPr id="8"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声乐.png"/>
          <p:cNvPicPr>
            <a:picLocks noChangeAspect="1"/>
          </p:cNvPicPr>
          <p:nvPr/>
        </p:nvPicPr>
        <p:blipFill>
          <a:blip r:embed="rId1" cstate="print"/>
          <a:stretch>
            <a:fillRect/>
          </a:stretch>
        </p:blipFill>
        <p:spPr>
          <a:xfrm>
            <a:off x="2252911" y="3760341"/>
            <a:ext cx="4464496" cy="2976331"/>
          </a:xfrm>
          <a:prstGeom prst="rect">
            <a:avLst/>
          </a:prstGeom>
        </p:spPr>
      </p:pic>
      <p:pic>
        <p:nvPicPr>
          <p:cNvPr id="8" name="图片 7" descr="器乐.jpg"/>
          <p:cNvPicPr>
            <a:picLocks noChangeAspect="1"/>
          </p:cNvPicPr>
          <p:nvPr/>
        </p:nvPicPr>
        <p:blipFill>
          <a:blip r:embed="rId2" cstate="print"/>
          <a:stretch>
            <a:fillRect/>
          </a:stretch>
        </p:blipFill>
        <p:spPr>
          <a:xfrm>
            <a:off x="8373591" y="2032149"/>
            <a:ext cx="3528392" cy="3528392"/>
          </a:xfrm>
          <a:prstGeom prst="rect">
            <a:avLst/>
          </a:prstGeom>
        </p:spPr>
      </p:pic>
      <p:sp>
        <p:nvSpPr>
          <p:cNvPr id="9" name="矩形 8"/>
          <p:cNvSpPr/>
          <p:nvPr/>
        </p:nvSpPr>
        <p:spPr>
          <a:xfrm>
            <a:off x="1316807" y="1600101"/>
            <a:ext cx="6480720" cy="2123658"/>
          </a:xfrm>
          <a:prstGeom prst="rect">
            <a:avLst/>
          </a:prstGeom>
        </p:spPr>
        <p:txBody>
          <a:bodyPr wrap="square">
            <a:spAutoFit/>
          </a:bodyPr>
          <a:lstStyle/>
          <a:p>
            <a:pPr algn="just">
              <a:lnSpc>
                <a:spcPct val="150000"/>
              </a:lnSpc>
            </a:pPr>
            <a:r>
              <a:rPr lang="zh-CN" altLang="en-US" sz="2200" dirty="0" smtClean="0">
                <a:latin typeface="+mn-ea"/>
                <a:ea typeface="+mn-ea"/>
              </a:rPr>
              <a:t>    歌剧的音乐表演形式主要包括声乐和器乐两大部分。声乐部分由咏叹调、宣叙调、重唱、合唱等组成；器乐部分除了主要为声乐伴奏外，还有序曲、间奏曲等。</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740743" y="1384077"/>
            <a:ext cx="2339102" cy="583108"/>
          </a:xfrm>
          <a:prstGeom prst="rect">
            <a:avLst/>
          </a:prstGeom>
        </p:spPr>
        <p:txBody>
          <a:bodyPr wrap="none">
            <a:spAutoFit/>
          </a:bodyPr>
          <a:lstStyle/>
          <a:p>
            <a:pPr algn="just">
              <a:lnSpc>
                <a:spcPct val="150000"/>
              </a:lnSpc>
            </a:pPr>
            <a:r>
              <a:rPr lang="zh-CN" altLang="en-US" sz="2400" dirty="0" smtClean="0"/>
              <a:t>（一）声乐部分</a:t>
            </a:r>
            <a:endParaRPr lang="zh-CN" altLang="en-US" sz="2400" dirty="0"/>
          </a:p>
        </p:txBody>
      </p:sp>
      <p:sp>
        <p:nvSpPr>
          <p:cNvPr id="8" name="矩形 7"/>
          <p:cNvSpPr/>
          <p:nvPr/>
        </p:nvSpPr>
        <p:spPr>
          <a:xfrm>
            <a:off x="1100783" y="2176165"/>
            <a:ext cx="6429375" cy="3647152"/>
          </a:xfrm>
          <a:prstGeom prst="rect">
            <a:avLst/>
          </a:prstGeom>
        </p:spPr>
        <p:txBody>
          <a:bodyPr>
            <a:spAutoFit/>
          </a:bodyPr>
          <a:lstStyle/>
          <a:p>
            <a:pPr algn="just">
              <a:lnSpc>
                <a:spcPct val="150000"/>
              </a:lnSpc>
            </a:pPr>
            <a:r>
              <a:rPr lang="zh-CN" altLang="en-US" sz="2200" dirty="0" smtClean="0">
                <a:latin typeface="+mn-ea"/>
                <a:ea typeface="+mn-ea"/>
              </a:rPr>
              <a:t>    </a:t>
            </a:r>
            <a:r>
              <a:rPr lang="zh-CN" altLang="en-US" sz="2200" dirty="0" smtClean="0">
                <a:solidFill>
                  <a:srgbClr val="FF0000"/>
                </a:solidFill>
                <a:latin typeface="+mn-ea"/>
                <a:ea typeface="+mn-ea"/>
              </a:rPr>
              <a:t>咏叹调</a:t>
            </a:r>
            <a:r>
              <a:rPr lang="zh-CN" altLang="en-US" sz="2200" dirty="0" smtClean="0">
                <a:latin typeface="+mn-ea"/>
                <a:ea typeface="+mn-ea"/>
              </a:rPr>
              <a:t>是歌剧中主角们抒发感情的独唱段落，咏叹调讲究旋律优美和声音技巧。</a:t>
            </a:r>
            <a:endParaRPr lang="en-US" altLang="zh-CN" sz="2200" dirty="0" smtClean="0">
              <a:latin typeface="+mn-ea"/>
              <a:ea typeface="+mn-ea"/>
            </a:endParaRPr>
          </a:p>
          <a:p>
            <a:pPr algn="just">
              <a:lnSpc>
                <a:spcPct val="150000"/>
              </a:lnSpc>
            </a:pPr>
            <a:r>
              <a:rPr lang="en-US" altLang="zh-CN" sz="2200" dirty="0" smtClean="0">
                <a:latin typeface="+mn-ea"/>
                <a:ea typeface="+mn-ea"/>
              </a:rPr>
              <a:t>    </a:t>
            </a:r>
            <a:r>
              <a:rPr lang="zh-CN" altLang="en-US" sz="2200" dirty="0" smtClean="0">
                <a:latin typeface="+mn-ea"/>
                <a:ea typeface="+mn-ea"/>
              </a:rPr>
              <a:t>咏叹调一般在歌剧情节发展的关键时刻，用来抒发人物内心情感，表现人物的喜怒哀乐。</a:t>
            </a:r>
            <a:endParaRPr lang="en-US" altLang="zh-CN" sz="2200" dirty="0" smtClean="0">
              <a:latin typeface="+mn-ea"/>
              <a:ea typeface="+mn-ea"/>
            </a:endParaRPr>
          </a:p>
          <a:p>
            <a:pPr algn="just">
              <a:lnSpc>
                <a:spcPct val="150000"/>
              </a:lnSpc>
            </a:pPr>
            <a:r>
              <a:rPr lang="en-US" altLang="zh-CN" sz="2200" dirty="0" smtClean="0">
                <a:latin typeface="+mn-ea"/>
                <a:ea typeface="+mn-ea"/>
              </a:rPr>
              <a:t>    </a:t>
            </a:r>
            <a:r>
              <a:rPr lang="zh-CN" altLang="en-US" sz="2200" dirty="0" smtClean="0">
                <a:latin typeface="+mn-ea"/>
                <a:ea typeface="+mn-ea"/>
              </a:rPr>
              <a:t>咏叹词是歌剧中的主要唱段，音乐好听，结构完整，能表现歌唱家的声乐技巧，在音乐会上也能听到。</a:t>
            </a:r>
            <a:endParaRPr lang="zh-CN" altLang="en-US" sz="2200" dirty="0" smtClean="0">
              <a:latin typeface="+mn-ea"/>
              <a:ea typeface="+mn-ea"/>
            </a:endParaRPr>
          </a:p>
        </p:txBody>
      </p:sp>
      <p:pic>
        <p:nvPicPr>
          <p:cNvPr id="9" name="图片 8" descr="歌剧 蝴蝶夫人 1.jpg"/>
          <p:cNvPicPr>
            <a:picLocks noChangeAspect="1"/>
          </p:cNvPicPr>
          <p:nvPr/>
        </p:nvPicPr>
        <p:blipFill>
          <a:blip r:embed="rId1" cstate="print"/>
          <a:stretch>
            <a:fillRect/>
          </a:stretch>
        </p:blipFill>
        <p:spPr>
          <a:xfrm>
            <a:off x="8229575" y="1960141"/>
            <a:ext cx="2769096" cy="39228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1964879" y="2248173"/>
            <a:ext cx="8496944" cy="2631490"/>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solidFill>
                  <a:srgbClr val="FF0000"/>
                </a:solidFill>
                <a:latin typeface="+mn-ea"/>
                <a:ea typeface="+mn-ea"/>
              </a:rPr>
              <a:t>宣叙调</a:t>
            </a:r>
            <a:r>
              <a:rPr lang="zh-CN" altLang="en-US" sz="2200" dirty="0" smtClean="0">
                <a:latin typeface="+mn-ea"/>
                <a:ea typeface="+mn-ea"/>
              </a:rPr>
              <a:t>又译作朗诵调，是歌剧中用来对话和叙述剧情的，介于歌唱和朗诵之间的独唱段落。在</a:t>
            </a:r>
            <a:r>
              <a:rPr lang="en-US" altLang="zh-CN" sz="2200" dirty="0" smtClean="0">
                <a:latin typeface="+mn-ea"/>
                <a:ea typeface="+mn-ea"/>
              </a:rPr>
              <a:t>17</a:t>
            </a:r>
            <a:r>
              <a:rPr lang="zh-CN" altLang="en-US" sz="2200" dirty="0" smtClean="0">
                <a:latin typeface="+mn-ea"/>
                <a:ea typeface="+mn-ea"/>
              </a:rPr>
              <a:t>、</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纪的歌剧中，宣叙调和咏叹调是有明确区别的，通常是在宣叙调之后才出现大段的咏叹调，但后来这两者的界限逐渐被打破了，宣叙调加强了歌唱性，咏叹调也带有了朗诵的性质。</a:t>
            </a:r>
            <a:endParaRPr lang="zh-CN" altLang="en-US" sz="2200" dirty="0" smtClean="0">
              <a:latin typeface="+mn-ea"/>
              <a:ea typeface="+mn-ea"/>
            </a:endParaRPr>
          </a:p>
        </p:txBody>
      </p:sp>
      <p:pic>
        <p:nvPicPr>
          <p:cNvPr id="8" name="图片 7" descr="晴朗的一天.jpg"/>
          <p:cNvPicPr>
            <a:picLocks noChangeAspect="1"/>
          </p:cNvPicPr>
          <p:nvPr/>
        </p:nvPicPr>
        <p:blipFill>
          <a:blip r:embed="rId1" cstate="print"/>
          <a:stretch>
            <a:fillRect/>
          </a:stretch>
        </p:blipFill>
        <p:spPr>
          <a:xfrm>
            <a:off x="8517607" y="4480421"/>
            <a:ext cx="3499360" cy="23305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177347" y="4643248"/>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2093044" y="858497"/>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076678" y="1210837"/>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4017960" y="4525417"/>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404410" y="4099513"/>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891707" y="5361480"/>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2089172" y="2229138"/>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5201444" y="2246402"/>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1"/>
            </p:custDataLst>
          </p:nvPr>
        </p:nvSpPr>
        <p:spPr>
          <a:xfrm>
            <a:off x="6713612" y="2678450"/>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2"/>
            </p:custDataLst>
          </p:nvPr>
        </p:nvSpPr>
        <p:spPr>
          <a:xfrm>
            <a:off x="7289676" y="2606601"/>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歌剧艺术概述</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3"/>
            </p:custDataLst>
          </p:nvPr>
        </p:nvSpPr>
        <p:spPr>
          <a:xfrm>
            <a:off x="6713612" y="3902586"/>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4"/>
            </p:custDataLst>
          </p:nvPr>
        </p:nvSpPr>
        <p:spPr>
          <a:xfrm>
            <a:off x="2316822" y="2934513"/>
            <a:ext cx="2626654" cy="1107440"/>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5"/>
            </p:custDataLst>
          </p:nvPr>
        </p:nvSpPr>
        <p:spPr>
          <a:xfrm>
            <a:off x="2465140" y="4111980"/>
            <a:ext cx="2330017" cy="492125"/>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6"/>
            </p:custDataLst>
          </p:nvPr>
        </p:nvSpPr>
        <p:spPr>
          <a:xfrm>
            <a:off x="7361684" y="3830737"/>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西方歌剧鉴赏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Number_1"/>
          <p:cNvSpPr/>
          <p:nvPr>
            <p:custDataLst>
              <p:tags r:id="rId7"/>
            </p:custDataLst>
          </p:nvPr>
        </p:nvSpPr>
        <p:spPr>
          <a:xfrm>
            <a:off x="6713612" y="4982706"/>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Entry_1"/>
          <p:cNvSpPr/>
          <p:nvPr>
            <p:custDataLst>
              <p:tags r:id="rId8"/>
            </p:custDataLst>
          </p:nvPr>
        </p:nvSpPr>
        <p:spPr>
          <a:xfrm>
            <a:off x="7289676" y="4910857"/>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中国歌剧鉴赏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0-#ppt_w/2"/>
                                          </p:val>
                                        </p:tav>
                                        <p:tav tm="100000">
                                          <p:val>
                                            <p:strVal val="#ppt_x"/>
                                          </p:val>
                                        </p:tav>
                                      </p:tavLst>
                                    </p:anim>
                                    <p:anim calcmode="lin" valueType="num">
                                      <p:cBhvr additive="base">
                                        <p:cTn id="24" dur="12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by="(-#ppt_w*2)" calcmode="lin" valueType="num">
                                      <p:cBhvr rctx="PPT">
                                        <p:cTn id="41" dur="500" autoRev="1" fill="hold">
                                          <p:stCondLst>
                                            <p:cond delay="0"/>
                                          </p:stCondLst>
                                        </p:cTn>
                                        <p:tgtEl>
                                          <p:spTgt spid="29"/>
                                        </p:tgtEl>
                                        <p:attrNameLst>
                                          <p:attrName>ppt_w</p:attrName>
                                        </p:attrNameLst>
                                      </p:cBhvr>
                                    </p:anim>
                                    <p:anim by="(#ppt_w*0.50)" calcmode="lin" valueType="num">
                                      <p:cBhvr>
                                        <p:cTn id="42" dur="500" decel="50000" autoRev="1" fill="hold">
                                          <p:stCondLst>
                                            <p:cond delay="0"/>
                                          </p:stCondLst>
                                        </p:cTn>
                                        <p:tgtEl>
                                          <p:spTgt spid="29"/>
                                        </p:tgtEl>
                                        <p:attrNameLst>
                                          <p:attrName>ppt_x</p:attrName>
                                        </p:attrNameLst>
                                      </p:cBhvr>
                                    </p:anim>
                                    <p:anim from="(-#ppt_h/2)" to="(#ppt_y)" calcmode="lin" valueType="num">
                                      <p:cBhvr>
                                        <p:cTn id="43" dur="1000" fill="hold">
                                          <p:stCondLst>
                                            <p:cond delay="0"/>
                                          </p:stCondLst>
                                        </p:cTn>
                                        <p:tgtEl>
                                          <p:spTgt spid="29"/>
                                        </p:tgtEl>
                                        <p:attrNameLst>
                                          <p:attrName>ppt_y</p:attrName>
                                        </p:attrNameLst>
                                      </p:cBhvr>
                                    </p:anim>
                                    <p:animRot by="21600000">
                                      <p:cBhvr>
                                        <p:cTn id="44" dur="1000" fill="hold">
                                          <p:stCondLst>
                                            <p:cond delay="0"/>
                                          </p:stCondLst>
                                        </p:cTn>
                                        <p:tgtEl>
                                          <p:spTgt spid="2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by="(-#ppt_w*2)" calcmode="lin" valueType="num">
                                      <p:cBhvr rctx="PPT">
                                        <p:cTn id="47" dur="500" autoRev="1" fill="hold">
                                          <p:stCondLst>
                                            <p:cond delay="0"/>
                                          </p:stCondLst>
                                        </p:cTn>
                                        <p:tgtEl>
                                          <p:spTgt spid="30"/>
                                        </p:tgtEl>
                                        <p:attrNameLst>
                                          <p:attrName>ppt_w</p:attrName>
                                        </p:attrNameLst>
                                      </p:cBhvr>
                                    </p:anim>
                                    <p:anim by="(#ppt_w*0.50)" calcmode="lin" valueType="num">
                                      <p:cBhvr>
                                        <p:cTn id="48" dur="500" decel="50000" autoRev="1" fill="hold">
                                          <p:stCondLst>
                                            <p:cond delay="0"/>
                                          </p:stCondLst>
                                        </p:cTn>
                                        <p:tgtEl>
                                          <p:spTgt spid="30"/>
                                        </p:tgtEl>
                                        <p:attrNameLst>
                                          <p:attrName>ppt_x</p:attrName>
                                        </p:attrNameLst>
                                      </p:cBhvr>
                                    </p:anim>
                                    <p:anim from="(-#ppt_h/2)" to="(#ppt_y)" calcmode="lin" valueType="num">
                                      <p:cBhvr>
                                        <p:cTn id="49" dur="1000" fill="hold">
                                          <p:stCondLst>
                                            <p:cond delay="0"/>
                                          </p:stCondLst>
                                        </p:cTn>
                                        <p:tgtEl>
                                          <p:spTgt spid="30"/>
                                        </p:tgtEl>
                                        <p:attrNameLst>
                                          <p:attrName>ppt_y</p:attrName>
                                        </p:attrNameLst>
                                      </p:cBhvr>
                                    </p:anim>
                                    <p:animRot by="21600000">
                                      <p:cBhvr>
                                        <p:cTn id="50" dur="1000" fill="hold">
                                          <p:stCondLst>
                                            <p:cond delay="0"/>
                                          </p:stCondLst>
                                        </p:cTn>
                                        <p:tgtEl>
                                          <p:spTgt spid="30"/>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down)">
                                      <p:cBhvr>
                                        <p:cTn id="8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9" grpId="0"/>
      <p:bldP spid="30" grpId="0"/>
      <p:bldP spid="31" grpId="0" bldLvl="0" animBg="1"/>
      <p:bldP spid="16" grpId="0" bldLvl="0" animBg="1"/>
      <p:bldP spid="1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5997327" y="2176165"/>
            <a:ext cx="5832648" cy="3647152"/>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solidFill>
                  <a:srgbClr val="FF0000"/>
                </a:solidFill>
                <a:latin typeface="+mn-ea"/>
                <a:ea typeface="+mn-ea"/>
              </a:rPr>
              <a:t>重唱</a:t>
            </a:r>
            <a:r>
              <a:rPr lang="zh-CN" altLang="en-US" sz="2200" dirty="0" smtClean="0">
                <a:latin typeface="+mn-ea"/>
                <a:ea typeface="+mn-ea"/>
              </a:rPr>
              <a:t>是几个不同的角色按照角色各自特定的情绪和戏剧情节同时歌唱，两个人同时唱的称为二重唱；有时会把持赞成和反对意见的角色组织在一个作品里，就可能是三重唱、四重唱、五重唱。在罗西尼的</a:t>
            </a:r>
            <a:r>
              <a:rPr lang="en-US" altLang="zh-CN" sz="2200" dirty="0" smtClean="0">
                <a:latin typeface="+mn-ea"/>
                <a:ea typeface="+mn-ea"/>
              </a:rPr>
              <a:t>《</a:t>
            </a:r>
            <a:r>
              <a:rPr lang="zh-CN" altLang="en-US" sz="2200" dirty="0" smtClean="0">
                <a:latin typeface="+mn-ea"/>
                <a:ea typeface="+mn-ea"/>
              </a:rPr>
              <a:t>塞维利亚的理发师</a:t>
            </a:r>
            <a:r>
              <a:rPr lang="en-US" altLang="zh-CN" sz="2200" dirty="0" smtClean="0">
                <a:latin typeface="+mn-ea"/>
                <a:ea typeface="+mn-ea"/>
              </a:rPr>
              <a:t>》</a:t>
            </a:r>
            <a:r>
              <a:rPr lang="zh-CN" altLang="en-US" sz="2200" dirty="0" smtClean="0">
                <a:latin typeface="+mn-ea"/>
                <a:ea typeface="+mn-ea"/>
              </a:rPr>
              <a:t>里有六重唱，在莫扎特的</a:t>
            </a:r>
            <a:r>
              <a:rPr lang="en-US" altLang="zh-CN" sz="2200" dirty="0" smtClean="0">
                <a:latin typeface="+mn-ea"/>
                <a:ea typeface="+mn-ea"/>
              </a:rPr>
              <a:t>《</a:t>
            </a:r>
            <a:r>
              <a:rPr lang="zh-CN" altLang="en-US" sz="2200" dirty="0" smtClean="0">
                <a:latin typeface="+mn-ea"/>
                <a:ea typeface="+mn-ea"/>
              </a:rPr>
              <a:t>费加罗的婚礼</a:t>
            </a:r>
            <a:r>
              <a:rPr lang="en-US" altLang="zh-CN" sz="2200" dirty="0" smtClean="0">
                <a:latin typeface="+mn-ea"/>
                <a:ea typeface="+mn-ea"/>
              </a:rPr>
              <a:t>》</a:t>
            </a:r>
            <a:r>
              <a:rPr lang="zh-CN" altLang="en-US" sz="2200" dirty="0" smtClean="0">
                <a:latin typeface="+mn-ea"/>
                <a:ea typeface="+mn-ea"/>
              </a:rPr>
              <a:t>里甚至有七重唱等。</a:t>
            </a:r>
            <a:endParaRPr lang="zh-CN" altLang="en-US" sz="2200" dirty="0" smtClean="0">
              <a:latin typeface="+mn-ea"/>
              <a:ea typeface="+mn-ea"/>
            </a:endParaRPr>
          </a:p>
        </p:txBody>
      </p:sp>
      <p:pic>
        <p:nvPicPr>
          <p:cNvPr id="8" name="图片 7" descr="费加罗的婚礼.jpg"/>
          <p:cNvPicPr>
            <a:picLocks noChangeAspect="1"/>
          </p:cNvPicPr>
          <p:nvPr/>
        </p:nvPicPr>
        <p:blipFill>
          <a:blip r:embed="rId1" cstate="print"/>
          <a:stretch>
            <a:fillRect/>
          </a:stretch>
        </p:blipFill>
        <p:spPr>
          <a:xfrm>
            <a:off x="1100783" y="2104157"/>
            <a:ext cx="4762500" cy="37433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1100783" y="1168053"/>
            <a:ext cx="10801200" cy="1615827"/>
          </a:xfrm>
          <a:prstGeom prst="rect">
            <a:avLst/>
          </a:prstGeom>
        </p:spPr>
        <p:txBody>
          <a:bodyPr wrap="square">
            <a:spAutoFit/>
          </a:bodyPr>
          <a:lstStyle/>
          <a:p>
            <a:pPr algn="just">
              <a:lnSpc>
                <a:spcPct val="150000"/>
              </a:lnSpc>
            </a:pPr>
            <a:r>
              <a:rPr lang="zh-CN" altLang="en-US" sz="2200" dirty="0" smtClean="0">
                <a:latin typeface="+mn-ea"/>
                <a:ea typeface="+mn-ea"/>
              </a:rPr>
              <a:t>    合唱在歌剧中往往都是表现重大的群众场面，它可以根据剧情要求是男声的、女声的、男女混声的或者童声的。合唱作为歌剧音乐的一种形式，有其特殊的表现功能，合唱的音响组合、和声织体有独立的形式美感，既烘托了戏剧气氛，又令人难以忘怀。</a:t>
            </a:r>
            <a:endParaRPr lang="zh-CN" altLang="en-US" sz="2200" dirty="0" smtClean="0">
              <a:latin typeface="+mn-ea"/>
              <a:ea typeface="+mn-ea"/>
            </a:endParaRPr>
          </a:p>
        </p:txBody>
      </p:sp>
      <p:pic>
        <p:nvPicPr>
          <p:cNvPr id="8" name="图片 7" descr="卡门 剧照.jpeg"/>
          <p:cNvPicPr>
            <a:picLocks noChangeAspect="1"/>
          </p:cNvPicPr>
          <p:nvPr/>
        </p:nvPicPr>
        <p:blipFill>
          <a:blip r:embed="rId1" cstate="print"/>
          <a:stretch>
            <a:fillRect/>
          </a:stretch>
        </p:blipFill>
        <p:spPr>
          <a:xfrm>
            <a:off x="2612951" y="2896245"/>
            <a:ext cx="7560840" cy="36859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歌剧的表现形式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312069"/>
            <a:ext cx="2339102" cy="646331"/>
          </a:xfrm>
          <a:prstGeom prst="rect">
            <a:avLst/>
          </a:prstGeom>
        </p:spPr>
        <p:txBody>
          <a:bodyPr wrap="none">
            <a:spAutoFit/>
          </a:bodyPr>
          <a:lstStyle/>
          <a:p>
            <a:pPr algn="just">
              <a:lnSpc>
                <a:spcPct val="150000"/>
              </a:lnSpc>
            </a:pPr>
            <a:r>
              <a:rPr lang="zh-CN" altLang="en-US" sz="2400" dirty="0" smtClean="0"/>
              <a:t>（二）器乐部分</a:t>
            </a:r>
            <a:endParaRPr lang="zh-CN" altLang="en-US" sz="2400" dirty="0"/>
          </a:p>
        </p:txBody>
      </p:sp>
      <p:pic>
        <p:nvPicPr>
          <p:cNvPr id="8" name="图片 7" descr="花边1.jpg"/>
          <p:cNvPicPr>
            <a:picLocks noChangeAspect="1"/>
          </p:cNvPicPr>
          <p:nvPr/>
        </p:nvPicPr>
        <p:blipFill>
          <a:blip r:embed="rId1" cstate="print"/>
          <a:stretch>
            <a:fillRect/>
          </a:stretch>
        </p:blipFill>
        <p:spPr>
          <a:xfrm>
            <a:off x="1388815" y="2536205"/>
            <a:ext cx="4824536" cy="3413359"/>
          </a:xfrm>
          <a:prstGeom prst="rect">
            <a:avLst/>
          </a:prstGeom>
        </p:spPr>
      </p:pic>
      <p:pic>
        <p:nvPicPr>
          <p:cNvPr id="9" name="图片 8" descr="花边1.jpg"/>
          <p:cNvPicPr>
            <a:picLocks noChangeAspect="1"/>
          </p:cNvPicPr>
          <p:nvPr/>
        </p:nvPicPr>
        <p:blipFill>
          <a:blip r:embed="rId1" cstate="print"/>
          <a:stretch>
            <a:fillRect/>
          </a:stretch>
        </p:blipFill>
        <p:spPr>
          <a:xfrm>
            <a:off x="6789415" y="2536205"/>
            <a:ext cx="4824536" cy="3413359"/>
          </a:xfrm>
          <a:prstGeom prst="rect">
            <a:avLst/>
          </a:prstGeom>
        </p:spPr>
      </p:pic>
      <p:sp>
        <p:nvSpPr>
          <p:cNvPr id="10" name="矩形 9"/>
          <p:cNvSpPr/>
          <p:nvPr/>
        </p:nvSpPr>
        <p:spPr>
          <a:xfrm>
            <a:off x="2036887" y="3184277"/>
            <a:ext cx="3456384" cy="2123658"/>
          </a:xfrm>
          <a:prstGeom prst="rect">
            <a:avLst/>
          </a:prstGeom>
        </p:spPr>
        <p:txBody>
          <a:bodyPr wrap="square">
            <a:spAutoFit/>
          </a:bodyPr>
          <a:lstStyle/>
          <a:p>
            <a:pPr algn="just">
              <a:lnSpc>
                <a:spcPct val="150000"/>
              </a:lnSpc>
            </a:pPr>
            <a:r>
              <a:rPr lang="zh-CN" altLang="en-US" sz="2200" dirty="0" smtClean="0">
                <a:latin typeface="+mn-ea"/>
                <a:ea typeface="+mn-ea"/>
              </a:rPr>
              <a:t>在歌剧一开始由管弦乐队演奏的器乐曲称为序曲。歌剧的序曲经常会影响到整部歌剧是否会吸引观众。</a:t>
            </a:r>
            <a:endParaRPr lang="zh-CN" altLang="en-US" sz="2200" dirty="0" smtClean="0">
              <a:latin typeface="+mn-ea"/>
              <a:ea typeface="+mn-ea"/>
            </a:endParaRPr>
          </a:p>
        </p:txBody>
      </p:sp>
      <p:sp>
        <p:nvSpPr>
          <p:cNvPr id="11" name="矩形 10"/>
          <p:cNvSpPr/>
          <p:nvPr/>
        </p:nvSpPr>
        <p:spPr>
          <a:xfrm>
            <a:off x="3477047" y="2032149"/>
            <a:ext cx="748923" cy="430887"/>
          </a:xfrm>
          <a:prstGeom prst="rect">
            <a:avLst/>
          </a:prstGeom>
        </p:spPr>
        <p:txBody>
          <a:bodyPr wrap="none">
            <a:spAutoFit/>
          </a:bodyPr>
          <a:lstStyle/>
          <a:p>
            <a:r>
              <a:rPr lang="zh-CN" altLang="en-US" sz="2200" dirty="0" smtClean="0">
                <a:solidFill>
                  <a:srgbClr val="FF33CC"/>
                </a:solidFill>
                <a:latin typeface="+mn-ea"/>
                <a:ea typeface="+mn-ea"/>
              </a:rPr>
              <a:t>序曲</a:t>
            </a:r>
            <a:endParaRPr lang="zh-CN" altLang="en-US" sz="2200" dirty="0" smtClean="0">
              <a:solidFill>
                <a:srgbClr val="FF33CC"/>
              </a:solidFill>
              <a:latin typeface="+mn-ea"/>
              <a:ea typeface="+mn-ea"/>
            </a:endParaRPr>
          </a:p>
        </p:txBody>
      </p:sp>
      <p:sp>
        <p:nvSpPr>
          <p:cNvPr id="12" name="矩形 11"/>
          <p:cNvSpPr/>
          <p:nvPr/>
        </p:nvSpPr>
        <p:spPr>
          <a:xfrm>
            <a:off x="8805639" y="2104157"/>
            <a:ext cx="1031051" cy="430887"/>
          </a:xfrm>
          <a:prstGeom prst="rect">
            <a:avLst/>
          </a:prstGeom>
        </p:spPr>
        <p:txBody>
          <a:bodyPr wrap="none">
            <a:spAutoFit/>
          </a:bodyPr>
          <a:lstStyle/>
          <a:p>
            <a:r>
              <a:rPr lang="zh-CN" altLang="en-US" sz="2200" dirty="0" smtClean="0">
                <a:solidFill>
                  <a:srgbClr val="00B050"/>
                </a:solidFill>
                <a:latin typeface="+mn-ea"/>
                <a:ea typeface="+mn-ea"/>
              </a:rPr>
              <a:t>间奏曲</a:t>
            </a:r>
            <a:endParaRPr lang="zh-CN" altLang="en-US" sz="2200" dirty="0" smtClean="0">
              <a:solidFill>
                <a:srgbClr val="00B050"/>
              </a:solidFill>
              <a:latin typeface="+mn-ea"/>
              <a:ea typeface="+mn-ea"/>
            </a:endParaRPr>
          </a:p>
        </p:txBody>
      </p:sp>
      <p:sp>
        <p:nvSpPr>
          <p:cNvPr id="13" name="矩形 12"/>
          <p:cNvSpPr/>
          <p:nvPr/>
        </p:nvSpPr>
        <p:spPr>
          <a:xfrm>
            <a:off x="7149455" y="3112269"/>
            <a:ext cx="4176464" cy="2123658"/>
          </a:xfrm>
          <a:prstGeom prst="rect">
            <a:avLst/>
          </a:prstGeom>
        </p:spPr>
        <p:txBody>
          <a:bodyPr wrap="square">
            <a:spAutoFit/>
          </a:bodyPr>
          <a:lstStyle/>
          <a:p>
            <a:pPr algn="just">
              <a:lnSpc>
                <a:spcPct val="150000"/>
              </a:lnSpc>
            </a:pPr>
            <a:r>
              <a:rPr lang="zh-CN" altLang="en-US" sz="2200" dirty="0" smtClean="0">
                <a:latin typeface="+mn-ea"/>
                <a:ea typeface="+mn-ea"/>
              </a:rPr>
              <a:t>间奏曲是插入歌剧幕间的管弦乐短曲，以表明时间上的一段间隔，是歌剧幕与幕之间的过场音乐，它可以转换情绪或填补换景空隙。</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75837" y="3488571"/>
            <a:ext cx="396044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西方歌剧鉴赏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408400" y="191936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西方歌剧历史与发展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955291" y="1312069"/>
            <a:ext cx="4134465" cy="600164"/>
          </a:xfrm>
          <a:prstGeom prst="rect">
            <a:avLst/>
          </a:prstGeom>
          <a:solidFill>
            <a:srgbClr val="CC99FF"/>
          </a:solidFill>
        </p:spPr>
        <p:txBody>
          <a:bodyPr wrap="none">
            <a:spAutoFit/>
          </a:bodyPr>
          <a:lstStyle/>
          <a:p>
            <a:pPr algn="just">
              <a:lnSpc>
                <a:spcPct val="150000"/>
              </a:lnSpc>
            </a:pPr>
            <a:r>
              <a:rPr lang="en-US" altLang="zh-CN" sz="2200" dirty="0" smtClean="0">
                <a:latin typeface="+mn-ea"/>
                <a:ea typeface="+mn-ea"/>
              </a:rPr>
              <a:t>17</a:t>
            </a:r>
            <a:r>
              <a:rPr lang="zh-CN" altLang="en-US" sz="2200" dirty="0" smtClean="0">
                <a:latin typeface="+mn-ea"/>
                <a:ea typeface="+mn-ea"/>
              </a:rPr>
              <a:t>世纪，西方歌剧在意大利诞生</a:t>
            </a:r>
            <a:endParaRPr lang="zh-CN" altLang="en-US" sz="2200" dirty="0">
              <a:latin typeface="+mn-ea"/>
              <a:ea typeface="+mn-ea"/>
            </a:endParaRPr>
          </a:p>
        </p:txBody>
      </p:sp>
      <p:sp>
        <p:nvSpPr>
          <p:cNvPr id="10" name="矩形 9"/>
          <p:cNvSpPr/>
          <p:nvPr/>
        </p:nvSpPr>
        <p:spPr>
          <a:xfrm>
            <a:off x="956767" y="2608213"/>
            <a:ext cx="11089232" cy="600164"/>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最有影响力的歌剧作曲家是意大利威尼斯的蒙特威尔第，其代表作品为</a:t>
            </a:r>
            <a:r>
              <a:rPr lang="en-US" altLang="zh-CN" sz="2200" dirty="0" smtClean="0">
                <a:latin typeface="+mn-ea"/>
                <a:ea typeface="+mn-ea"/>
              </a:rPr>
              <a:t>《</a:t>
            </a:r>
            <a:r>
              <a:rPr lang="zh-CN" altLang="en-US" sz="2200" dirty="0" smtClean="0">
                <a:latin typeface="+mn-ea"/>
                <a:ea typeface="+mn-ea"/>
              </a:rPr>
              <a:t>奥菲欧</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
        <p:nvSpPr>
          <p:cNvPr id="11" name="矩形 10"/>
          <p:cNvSpPr/>
          <p:nvPr/>
        </p:nvSpPr>
        <p:spPr>
          <a:xfrm>
            <a:off x="956767" y="3832349"/>
            <a:ext cx="11089232" cy="1107996"/>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en-US" altLang="zh-CN" sz="2200" dirty="0" smtClean="0">
                <a:latin typeface="+mn-ea"/>
                <a:ea typeface="+mn-ea"/>
              </a:rPr>
              <a:t>17</a:t>
            </a:r>
            <a:r>
              <a:rPr lang="zh-CN" altLang="en-US" sz="2200" dirty="0" smtClean="0">
                <a:latin typeface="+mn-ea"/>
                <a:ea typeface="+mn-ea"/>
              </a:rPr>
              <a:t>世</a:t>
            </a:r>
            <a:r>
              <a:rPr lang="zh-CN" altLang="en-US" sz="2200" dirty="0" smtClean="0">
                <a:latin typeface="+mn-ea"/>
                <a:ea typeface="+mn-ea"/>
              </a:rPr>
              <a:t>纪末，在罗马影响力最大的是以亚</a:t>
            </a:r>
            <a:r>
              <a:rPr lang="en-US" altLang="zh-CN" sz="2200" dirty="0" smtClean="0">
                <a:latin typeface="+mn-ea"/>
                <a:ea typeface="+mn-ea"/>
              </a:rPr>
              <a:t>• </a:t>
            </a:r>
            <a:r>
              <a:rPr lang="zh-CN" altLang="en-US" sz="2200" dirty="0" smtClean="0">
                <a:latin typeface="+mn-ea"/>
                <a:ea typeface="+mn-ea"/>
              </a:rPr>
              <a:t>斯卡拉蒂为代表的那不勒斯歌剧乐派。该乐派在剧中不用合唱及芭蕾场面，而高度发展了被后世称为“美声”的独唱技术。</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西方歌剧历史与发展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528093"/>
            <a:ext cx="9721080" cy="600164"/>
          </a:xfrm>
          <a:prstGeom prst="rect">
            <a:avLst/>
          </a:prstGeom>
          <a:solidFill>
            <a:srgbClr val="FFC000"/>
          </a:solidFill>
        </p:spPr>
        <p:txBody>
          <a:bodyPr wrap="square">
            <a:spAutoFit/>
          </a:bodyPr>
          <a:lstStyle/>
          <a:p>
            <a:pPr algn="just">
              <a:lnSpc>
                <a:spcPct val="150000"/>
              </a:lnSpc>
            </a:pPr>
            <a:r>
              <a:rPr lang="en-US" altLang="zh-CN" sz="2200" dirty="0" smtClean="0">
                <a:latin typeface="+mn-ea"/>
                <a:ea typeface="+mn-ea"/>
              </a:rPr>
              <a:t>18</a:t>
            </a:r>
            <a:r>
              <a:rPr lang="zh-CN" altLang="en-US" sz="2200" dirty="0" smtClean="0">
                <a:latin typeface="+mn-ea"/>
                <a:ea typeface="+mn-ea"/>
              </a:rPr>
              <a:t>世纪</a:t>
            </a:r>
            <a:r>
              <a:rPr lang="en-US" altLang="zh-CN" sz="2200" dirty="0" smtClean="0">
                <a:latin typeface="+mn-ea"/>
                <a:ea typeface="+mn-ea"/>
              </a:rPr>
              <a:t>20</a:t>
            </a:r>
            <a:r>
              <a:rPr lang="zh-CN" altLang="en-US" sz="2200" dirty="0" smtClean="0">
                <a:latin typeface="+mn-ea"/>
                <a:ea typeface="+mn-ea"/>
              </a:rPr>
              <a:t>年代，取材于日常生活，剧情诙谐、音乐质朴的喜歌剧体裁兴起。</a:t>
            </a:r>
            <a:endParaRPr lang="zh-CN" altLang="en-US" sz="2200" dirty="0" smtClean="0">
              <a:latin typeface="+mn-ea"/>
              <a:ea typeface="+mn-ea"/>
            </a:endParaRPr>
          </a:p>
        </p:txBody>
      </p:sp>
      <p:sp>
        <p:nvSpPr>
          <p:cNvPr id="8" name="矩形 7"/>
          <p:cNvSpPr/>
          <p:nvPr/>
        </p:nvSpPr>
        <p:spPr>
          <a:xfrm>
            <a:off x="884759" y="2680221"/>
            <a:ext cx="11233248" cy="1107996"/>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意大利喜歌剧的第一部典范之作是佩尔戈莱西的</a:t>
            </a:r>
            <a:r>
              <a:rPr lang="en-US" altLang="zh-CN" sz="2200" dirty="0" smtClean="0">
                <a:latin typeface="+mn-ea"/>
                <a:ea typeface="+mn-ea"/>
              </a:rPr>
              <a:t>《</a:t>
            </a:r>
            <a:r>
              <a:rPr lang="zh-CN" altLang="en-US" sz="2200" dirty="0" smtClean="0">
                <a:latin typeface="+mn-ea"/>
                <a:ea typeface="+mn-ea"/>
              </a:rPr>
              <a:t>女仆夫人</a:t>
            </a:r>
            <a:r>
              <a:rPr lang="en-US" altLang="zh-CN" sz="2200" dirty="0" smtClean="0">
                <a:latin typeface="+mn-ea"/>
                <a:ea typeface="+mn-ea"/>
              </a:rPr>
              <a:t>》</a:t>
            </a:r>
            <a:r>
              <a:rPr lang="zh-CN" altLang="en-US" sz="2200" dirty="0" smtClean="0">
                <a:latin typeface="+mn-ea"/>
                <a:ea typeface="+mn-ea"/>
              </a:rPr>
              <a:t>（</a:t>
            </a:r>
            <a:r>
              <a:rPr lang="en-US" altLang="zh-CN" sz="2200" dirty="0" smtClean="0">
                <a:latin typeface="+mn-ea"/>
                <a:ea typeface="+mn-ea"/>
              </a:rPr>
              <a:t>1733</a:t>
            </a:r>
            <a:r>
              <a:rPr lang="zh-CN" altLang="en-US" sz="2200" dirty="0" smtClean="0">
                <a:latin typeface="+mn-ea"/>
                <a:ea typeface="+mn-ea"/>
              </a:rPr>
              <a:t>年</a:t>
            </a:r>
            <a:r>
              <a:rPr lang="zh-CN" altLang="en-US" sz="2200" dirty="0" smtClean="0">
                <a:latin typeface="+mn-ea"/>
                <a:ea typeface="+mn-ea"/>
              </a:rPr>
              <a:t>首演），该剧原是一部正歌剧的幕间剧。</a:t>
            </a:r>
            <a:endParaRPr lang="zh-CN" altLang="en-US" sz="2200" dirty="0" smtClean="0">
              <a:latin typeface="+mn-ea"/>
              <a:ea typeface="+mn-ea"/>
            </a:endParaRPr>
          </a:p>
        </p:txBody>
      </p:sp>
      <p:sp>
        <p:nvSpPr>
          <p:cNvPr id="9" name="矩形 8"/>
          <p:cNvSpPr/>
          <p:nvPr/>
        </p:nvSpPr>
        <p:spPr>
          <a:xfrm>
            <a:off x="884759" y="4120381"/>
            <a:ext cx="11305256" cy="1107996"/>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意大利歌剧在法国最先得到改造，与法兰西的民族文化结合起来。吕利是法国歌剧</a:t>
            </a:r>
            <a:r>
              <a:rPr lang="en-US" altLang="zh-CN" sz="2200" dirty="0" smtClean="0">
                <a:latin typeface="+mn-ea"/>
                <a:ea typeface="+mn-ea"/>
              </a:rPr>
              <a:t>——“</a:t>
            </a:r>
            <a:r>
              <a:rPr lang="zh-CN" altLang="en-US" sz="2200" dirty="0" smtClean="0">
                <a:latin typeface="+mn-ea"/>
                <a:ea typeface="+mn-ea"/>
              </a:rPr>
              <a:t>抒情悲剧”的奠基人。</a:t>
            </a:r>
            <a:endParaRPr lang="zh-CN" altLang="en-US" sz="2200" dirty="0" smtClean="0">
              <a:latin typeface="+mn-ea"/>
              <a:ea typeface="+mn-ea"/>
            </a:endParaRPr>
          </a:p>
        </p:txBody>
      </p:sp>
      <p:sp>
        <p:nvSpPr>
          <p:cNvPr id="10" name="矩形 9"/>
          <p:cNvSpPr/>
          <p:nvPr/>
        </p:nvSpPr>
        <p:spPr>
          <a:xfrm>
            <a:off x="884759" y="5560541"/>
            <a:ext cx="11233248" cy="1028680"/>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在英国，珀塞尔在本国假面剧的传统的基础上，创造出英国第一部民族歌剧</a:t>
            </a:r>
            <a:r>
              <a:rPr lang="en-US" altLang="zh-CN" sz="2200" dirty="0" smtClean="0">
                <a:latin typeface="+mn-ea"/>
                <a:ea typeface="+mn-ea"/>
              </a:rPr>
              <a:t>《</a:t>
            </a:r>
            <a:r>
              <a:rPr lang="zh-CN" altLang="en-US" sz="2200" dirty="0" smtClean="0">
                <a:latin typeface="+mn-ea"/>
                <a:ea typeface="+mn-ea"/>
              </a:rPr>
              <a:t>狄朵与埃涅阿斯</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西方歌剧历史与发展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528093"/>
            <a:ext cx="5121915" cy="520848"/>
          </a:xfrm>
          <a:prstGeom prst="rect">
            <a:avLst/>
          </a:prstGeom>
          <a:solidFill>
            <a:srgbClr val="FFFF00"/>
          </a:solidFill>
        </p:spPr>
        <p:txBody>
          <a:bodyPr wrap="none">
            <a:spAutoFit/>
          </a:bodyPr>
          <a:lstStyle/>
          <a:p>
            <a:pPr algn="just">
              <a:lnSpc>
                <a:spcPct val="150000"/>
              </a:lnSpc>
            </a:pPr>
            <a:r>
              <a:rPr lang="en-US" altLang="zh-CN" sz="2200" dirty="0" smtClean="0">
                <a:latin typeface="+mn-ea"/>
                <a:ea typeface="+mn-ea"/>
              </a:rPr>
              <a:t>19</a:t>
            </a:r>
            <a:r>
              <a:rPr lang="zh-CN" altLang="en-US" sz="2200" dirty="0" smtClean="0">
                <a:latin typeface="+mn-ea"/>
                <a:ea typeface="+mn-ea"/>
              </a:rPr>
              <a:t>世纪，欧洲歌剧的发展是多线条的。</a:t>
            </a:r>
            <a:endParaRPr lang="zh-CN" altLang="en-US" sz="2200" dirty="0" smtClean="0">
              <a:latin typeface="+mn-ea"/>
              <a:ea typeface="+mn-ea"/>
            </a:endParaRPr>
          </a:p>
        </p:txBody>
      </p:sp>
      <p:sp>
        <p:nvSpPr>
          <p:cNvPr id="8" name="矩形 7"/>
          <p:cNvSpPr/>
          <p:nvPr/>
        </p:nvSpPr>
        <p:spPr>
          <a:xfrm>
            <a:off x="884759" y="2464197"/>
            <a:ext cx="11161240" cy="1028680"/>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初期的代表人物是意大利作曲家罗西尼，作品</a:t>
            </a:r>
            <a:r>
              <a:rPr lang="en-US" altLang="zh-CN" sz="2200" dirty="0" smtClean="0">
                <a:latin typeface="+mn-ea"/>
                <a:ea typeface="+mn-ea"/>
              </a:rPr>
              <a:t>《</a:t>
            </a:r>
            <a:r>
              <a:rPr lang="zh-CN" altLang="en-US" sz="2200" dirty="0" smtClean="0">
                <a:latin typeface="+mn-ea"/>
                <a:ea typeface="+mn-ea"/>
              </a:rPr>
              <a:t>威廉</a:t>
            </a:r>
            <a:r>
              <a:rPr lang="en-US" altLang="zh-CN" sz="2200" dirty="0" smtClean="0">
                <a:latin typeface="+mn-ea"/>
                <a:ea typeface="+mn-ea"/>
              </a:rPr>
              <a:t>• </a:t>
            </a:r>
            <a:r>
              <a:rPr lang="zh-CN" altLang="en-US" sz="2200" dirty="0" smtClean="0">
                <a:latin typeface="+mn-ea"/>
                <a:ea typeface="+mn-ea"/>
              </a:rPr>
              <a:t>退尔</a:t>
            </a:r>
            <a:r>
              <a:rPr lang="en-US" altLang="zh-CN" sz="2200" dirty="0" smtClean="0">
                <a:latin typeface="+mn-ea"/>
                <a:ea typeface="+mn-ea"/>
              </a:rPr>
              <a:t>》</a:t>
            </a:r>
            <a:r>
              <a:rPr lang="zh-CN" altLang="en-US" sz="2200" dirty="0" smtClean="0">
                <a:latin typeface="+mn-ea"/>
                <a:ea typeface="+mn-ea"/>
              </a:rPr>
              <a:t>对法国大歌剧的形成起了巨大的推进作用。</a:t>
            </a:r>
            <a:endParaRPr lang="zh-CN" altLang="en-US" sz="2200" dirty="0" smtClean="0">
              <a:latin typeface="+mn-ea"/>
              <a:ea typeface="+mn-ea"/>
            </a:endParaRPr>
          </a:p>
        </p:txBody>
      </p:sp>
      <p:sp>
        <p:nvSpPr>
          <p:cNvPr id="9" name="矩形 8"/>
          <p:cNvSpPr/>
          <p:nvPr/>
        </p:nvSpPr>
        <p:spPr>
          <a:xfrm>
            <a:off x="884759" y="3832349"/>
            <a:ext cx="6955750" cy="520848"/>
          </a:xfrm>
          <a:prstGeom prst="rect">
            <a:avLst/>
          </a:prstGeom>
          <a:ln w="19050" cmpd="tri">
            <a:solidFill>
              <a:schemeClr val="accent6">
                <a:lumMod val="75000"/>
              </a:schemeClr>
            </a:solidFill>
            <a:prstDash val="lgDash"/>
          </a:ln>
        </p:spPr>
        <p:txBody>
          <a:bodyPr wrap="none">
            <a:spAutoFit/>
          </a:bodyPr>
          <a:lstStyle/>
          <a:p>
            <a:pPr algn="just">
              <a:lnSpc>
                <a:spcPct val="150000"/>
              </a:lnSpc>
            </a:pPr>
            <a:r>
              <a:rPr lang="zh-CN" altLang="en-US" sz="2200" dirty="0" smtClean="0">
                <a:latin typeface="+mn-ea"/>
                <a:ea typeface="+mn-ea"/>
              </a:rPr>
              <a:t>德国韦伯的</a:t>
            </a:r>
            <a:r>
              <a:rPr lang="en-US" altLang="zh-CN" sz="2200" dirty="0" smtClean="0">
                <a:latin typeface="+mn-ea"/>
                <a:ea typeface="+mn-ea"/>
              </a:rPr>
              <a:t>《</a:t>
            </a:r>
            <a:r>
              <a:rPr lang="zh-CN" altLang="en-US" sz="2200" dirty="0" smtClean="0">
                <a:latin typeface="+mn-ea"/>
                <a:ea typeface="+mn-ea"/>
              </a:rPr>
              <a:t>自由射手</a:t>
            </a:r>
            <a:r>
              <a:rPr lang="en-US" altLang="zh-CN" sz="2200" dirty="0" smtClean="0">
                <a:latin typeface="+mn-ea"/>
                <a:ea typeface="+mn-ea"/>
              </a:rPr>
              <a:t>》</a:t>
            </a:r>
            <a:r>
              <a:rPr lang="zh-CN" altLang="en-US" sz="2200" dirty="0" smtClean="0">
                <a:latin typeface="+mn-ea"/>
                <a:ea typeface="+mn-ea"/>
              </a:rPr>
              <a:t>是欧洲第一部浪漫主义歌剧。</a:t>
            </a:r>
            <a:endParaRPr lang="zh-CN" altLang="en-US" sz="2200" dirty="0" smtClean="0">
              <a:latin typeface="+mn-ea"/>
              <a:ea typeface="+mn-ea"/>
            </a:endParaRPr>
          </a:p>
        </p:txBody>
      </p:sp>
      <p:sp>
        <p:nvSpPr>
          <p:cNvPr id="10" name="矩形 9"/>
          <p:cNvSpPr/>
          <p:nvPr/>
        </p:nvSpPr>
        <p:spPr>
          <a:xfrm>
            <a:off x="812751" y="4624437"/>
            <a:ext cx="11305256" cy="1107996"/>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纪后半期声望最高、影响最大的是意大利歌剧作曲家威尔第，作品有</a:t>
            </a:r>
            <a:r>
              <a:rPr lang="en-US" altLang="zh-CN" sz="2200" dirty="0" smtClean="0">
                <a:latin typeface="+mn-ea"/>
                <a:ea typeface="+mn-ea"/>
              </a:rPr>
              <a:t>《</a:t>
            </a:r>
            <a:r>
              <a:rPr lang="zh-CN" altLang="en-US" sz="2200" dirty="0" smtClean="0">
                <a:latin typeface="+mn-ea"/>
                <a:ea typeface="+mn-ea"/>
              </a:rPr>
              <a:t>弄臣</a:t>
            </a:r>
            <a:r>
              <a:rPr lang="en-US" altLang="zh-CN" sz="2200" dirty="0" smtClean="0">
                <a:latin typeface="+mn-ea"/>
                <a:ea typeface="+mn-ea"/>
              </a:rPr>
              <a:t>》《</a:t>
            </a:r>
            <a:r>
              <a:rPr lang="zh-CN" altLang="en-US" sz="2200" dirty="0" smtClean="0">
                <a:latin typeface="+mn-ea"/>
                <a:ea typeface="+mn-ea"/>
              </a:rPr>
              <a:t>游吟诗人</a:t>
            </a:r>
            <a:r>
              <a:rPr lang="en-US" altLang="zh-CN" sz="2200" dirty="0" smtClean="0">
                <a:latin typeface="+mn-ea"/>
                <a:ea typeface="+mn-ea"/>
              </a:rPr>
              <a:t>》《</a:t>
            </a:r>
            <a:r>
              <a:rPr lang="zh-CN" altLang="en-US" sz="2200" dirty="0" smtClean="0">
                <a:latin typeface="+mn-ea"/>
                <a:ea typeface="+mn-ea"/>
              </a:rPr>
              <a:t>茶花女</a:t>
            </a:r>
            <a:r>
              <a:rPr lang="en-US" altLang="zh-CN" sz="2200" dirty="0" smtClean="0">
                <a:latin typeface="+mn-ea"/>
                <a:ea typeface="+mn-ea"/>
              </a:rPr>
              <a:t>》</a:t>
            </a:r>
            <a:r>
              <a:rPr lang="zh-CN" altLang="en-US" sz="2200" dirty="0" smtClean="0">
                <a:latin typeface="+mn-ea"/>
                <a:ea typeface="+mn-ea"/>
              </a:rPr>
              <a:t>等。</a:t>
            </a:r>
            <a:endParaRPr lang="zh-CN" altLang="en-US" sz="2200" dirty="0" smtClean="0">
              <a:latin typeface="+mn-ea"/>
              <a:ea typeface="+mn-ea"/>
            </a:endParaRPr>
          </a:p>
        </p:txBody>
      </p:sp>
      <p:sp>
        <p:nvSpPr>
          <p:cNvPr id="11" name="矩形 10"/>
          <p:cNvSpPr/>
          <p:nvPr/>
        </p:nvSpPr>
        <p:spPr>
          <a:xfrm>
            <a:off x="812751" y="5920581"/>
            <a:ext cx="11305256" cy="600164"/>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法国作曲家比才所创作的喜歌剧</a:t>
            </a:r>
            <a:r>
              <a:rPr lang="en-US" altLang="zh-CN" sz="2200" dirty="0" smtClean="0">
                <a:latin typeface="+mn-ea"/>
                <a:ea typeface="+mn-ea"/>
              </a:rPr>
              <a:t>《</a:t>
            </a:r>
            <a:r>
              <a:rPr lang="zh-CN" altLang="en-US" sz="2200" dirty="0" smtClean="0">
                <a:latin typeface="+mn-ea"/>
                <a:ea typeface="+mn-ea"/>
              </a:rPr>
              <a:t>卡门</a:t>
            </a:r>
            <a:r>
              <a:rPr lang="en-US" altLang="zh-CN" sz="2200" dirty="0" smtClean="0">
                <a:latin typeface="+mn-ea"/>
                <a:ea typeface="+mn-ea"/>
              </a:rPr>
              <a:t>》</a:t>
            </a:r>
            <a:r>
              <a:rPr lang="zh-CN" altLang="en-US" sz="2200" dirty="0" smtClean="0">
                <a:latin typeface="+mn-ea"/>
                <a:ea typeface="+mn-ea"/>
              </a:rPr>
              <a:t>，是</a:t>
            </a:r>
            <a:r>
              <a:rPr lang="en-US" altLang="zh-CN" sz="2200" dirty="0" smtClean="0">
                <a:latin typeface="+mn-ea"/>
                <a:ea typeface="+mn-ea"/>
              </a:rPr>
              <a:t>19 </a:t>
            </a:r>
            <a:r>
              <a:rPr lang="zh-CN" altLang="en-US" sz="2200" dirty="0" smtClean="0">
                <a:latin typeface="+mn-ea"/>
                <a:ea typeface="+mn-ea"/>
              </a:rPr>
              <a:t>世纪法国歌剧的最高成就。</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西方歌剧历史与发展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12751" y="2464197"/>
            <a:ext cx="11161240" cy="2123658"/>
          </a:xfrm>
          <a:prstGeom prst="rect">
            <a:avLst/>
          </a:prstGeom>
          <a:ln w="19050" cmpd="tri">
            <a:solidFill>
              <a:schemeClr val="accent6">
                <a:lumMod val="75000"/>
              </a:schemeClr>
            </a:solidFill>
            <a:prstDash val="lgDash"/>
          </a:ln>
        </p:spPr>
        <p:txBody>
          <a:bodyPr wrap="square">
            <a:spAutoFit/>
          </a:bodyPr>
          <a:lstStyle/>
          <a:p>
            <a:pPr algn="just">
              <a:lnSpc>
                <a:spcPct val="150000"/>
              </a:lnSpc>
            </a:pPr>
            <a:r>
              <a:rPr lang="zh-CN" altLang="en-US" sz="2200" dirty="0" smtClean="0">
                <a:latin typeface="+mn-ea"/>
                <a:ea typeface="+mn-ea"/>
              </a:rPr>
              <a:t>初期的代表人物是受瓦格纳影响的理查德</a:t>
            </a:r>
            <a:r>
              <a:rPr lang="en-US" altLang="zh-CN" sz="2200" dirty="0" smtClean="0">
                <a:latin typeface="+mn-ea"/>
                <a:ea typeface="+mn-ea"/>
              </a:rPr>
              <a:t>• </a:t>
            </a:r>
            <a:r>
              <a:rPr lang="zh-CN" altLang="en-US" sz="2200" dirty="0" smtClean="0">
                <a:latin typeface="+mn-ea"/>
                <a:ea typeface="+mn-ea"/>
              </a:rPr>
              <a:t>施特劳斯；</a:t>
            </a:r>
            <a:endParaRPr lang="zh-CN" altLang="en-US" sz="2200" dirty="0" smtClean="0">
              <a:latin typeface="+mn-ea"/>
              <a:ea typeface="+mn-ea"/>
            </a:endParaRPr>
          </a:p>
          <a:p>
            <a:pPr algn="just">
              <a:lnSpc>
                <a:spcPct val="150000"/>
              </a:lnSpc>
            </a:pPr>
            <a:r>
              <a:rPr lang="zh-CN" altLang="en-US" sz="2200" dirty="0" smtClean="0">
                <a:latin typeface="+mn-ea"/>
                <a:ea typeface="+mn-ea"/>
              </a:rPr>
              <a:t>第一次世界大战后的代表人物是将无调性原则运用于歌剧创作的贝尔格；</a:t>
            </a:r>
            <a:endParaRPr lang="en-US" altLang="zh-CN" sz="2200" dirty="0" smtClean="0">
              <a:latin typeface="+mn-ea"/>
              <a:ea typeface="+mn-ea"/>
            </a:endParaRPr>
          </a:p>
          <a:p>
            <a:pPr algn="just">
              <a:lnSpc>
                <a:spcPct val="150000"/>
              </a:lnSpc>
            </a:pPr>
            <a:r>
              <a:rPr lang="en-US" altLang="zh-CN" sz="2200" dirty="0" smtClean="0">
                <a:latin typeface="+mn-ea"/>
                <a:ea typeface="+mn-ea"/>
              </a:rPr>
              <a:t>40</a:t>
            </a:r>
            <a:r>
              <a:rPr lang="zh-CN" altLang="en-US" sz="2200" dirty="0" smtClean="0">
                <a:latin typeface="+mn-ea"/>
                <a:ea typeface="+mn-ea"/>
              </a:rPr>
              <a:t>年</a:t>
            </a:r>
            <a:r>
              <a:rPr lang="zh-CN" altLang="en-US" sz="2200" dirty="0" smtClean="0">
                <a:latin typeface="+mn-ea"/>
                <a:ea typeface="+mn-ea"/>
              </a:rPr>
              <a:t>代迄今的代表人物则有斯特拉文斯基、普罗科菲耶夫、米约、曼诺蒂、巴比尔、奥尔夫、贾纳斯岱拉、亨策、莫尔及英国著名的作曲家布里顿等。</a:t>
            </a:r>
            <a:endParaRPr lang="zh-CN" altLang="en-US" sz="2200" dirty="0" smtClean="0">
              <a:latin typeface="+mn-ea"/>
              <a:ea typeface="+mn-ea"/>
            </a:endParaRPr>
          </a:p>
        </p:txBody>
      </p:sp>
      <p:sp>
        <p:nvSpPr>
          <p:cNvPr id="8" name="矩形 7"/>
          <p:cNvSpPr/>
          <p:nvPr/>
        </p:nvSpPr>
        <p:spPr>
          <a:xfrm>
            <a:off x="955291" y="1600101"/>
            <a:ext cx="3570208" cy="600164"/>
          </a:xfrm>
          <a:prstGeom prst="rect">
            <a:avLst/>
          </a:prstGeom>
          <a:solidFill>
            <a:srgbClr val="00B050"/>
          </a:solidFill>
        </p:spPr>
        <p:txBody>
          <a:bodyPr wrap="none">
            <a:spAutoFit/>
          </a:bodyPr>
          <a:lstStyle/>
          <a:p>
            <a:pPr algn="just">
              <a:lnSpc>
                <a:spcPct val="150000"/>
              </a:lnSpc>
            </a:pPr>
            <a:r>
              <a:rPr lang="zh-CN" altLang="en-US" sz="2200" dirty="0" smtClean="0">
                <a:latin typeface="+mn-ea"/>
                <a:ea typeface="+mn-ea"/>
              </a:rPr>
              <a:t>在</a:t>
            </a:r>
            <a:r>
              <a:rPr lang="en-US" altLang="zh-CN" sz="2200" dirty="0" smtClean="0">
                <a:latin typeface="+mn-ea"/>
                <a:ea typeface="+mn-ea"/>
              </a:rPr>
              <a:t>20</a:t>
            </a:r>
            <a:r>
              <a:rPr lang="zh-CN" altLang="en-US" sz="2200" dirty="0" smtClean="0">
                <a:latin typeface="+mn-ea"/>
                <a:ea typeface="+mn-ea"/>
              </a:rPr>
              <a:t>世</a:t>
            </a:r>
            <a:r>
              <a:rPr lang="zh-CN" altLang="en-US" sz="2200" dirty="0" smtClean="0">
                <a:latin typeface="+mn-ea"/>
                <a:ea typeface="+mn-ea"/>
              </a:rPr>
              <a:t>纪的歌剧作曲家中：</a:t>
            </a:r>
            <a:endParaRPr lang="en-US" altLang="zh-CN"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312069"/>
            <a:ext cx="2441694" cy="520848"/>
          </a:xfrm>
          <a:prstGeom prst="rect">
            <a:avLst/>
          </a:prstGeom>
        </p:spPr>
        <p:txBody>
          <a:bodyPr wrap="none">
            <a:spAutoFit/>
          </a:bodyPr>
          <a:lstStyle/>
          <a:p>
            <a:pPr algn="just">
              <a:lnSpc>
                <a:spcPct val="150000"/>
              </a:lnSpc>
            </a:pPr>
            <a:r>
              <a:rPr lang="zh-CN" altLang="en-US" sz="2200" dirty="0" smtClean="0">
                <a:latin typeface="+mj-ea"/>
                <a:ea typeface="+mj-ea"/>
              </a:rPr>
              <a:t>（一）</a:t>
            </a:r>
            <a:r>
              <a:rPr lang="en-US" altLang="zh-CN" sz="2200" dirty="0" smtClean="0">
                <a:latin typeface="+mj-ea"/>
                <a:ea typeface="+mj-ea"/>
              </a:rPr>
              <a:t>《</a:t>
            </a:r>
            <a:r>
              <a:rPr lang="zh-CN" altLang="en-US" sz="2200" dirty="0" smtClean="0">
                <a:latin typeface="+mj-ea"/>
                <a:ea typeface="+mj-ea"/>
              </a:rPr>
              <a:t>茶花女</a:t>
            </a:r>
            <a:r>
              <a:rPr lang="en-US" altLang="zh-CN" sz="2200" dirty="0" smtClean="0">
                <a:latin typeface="+mj-ea"/>
                <a:ea typeface="+mj-ea"/>
              </a:rPr>
              <a:t>》</a:t>
            </a:r>
            <a:endParaRPr lang="zh-CN" altLang="en-US" sz="2200" dirty="0">
              <a:latin typeface="+mj-ea"/>
              <a:ea typeface="+mj-ea"/>
            </a:endParaRPr>
          </a:p>
        </p:txBody>
      </p:sp>
      <p:sp>
        <p:nvSpPr>
          <p:cNvPr id="8" name="矩形 7"/>
          <p:cNvSpPr/>
          <p:nvPr/>
        </p:nvSpPr>
        <p:spPr>
          <a:xfrm>
            <a:off x="1028775" y="2248173"/>
            <a:ext cx="6984776" cy="2123658"/>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茶花女</a:t>
            </a:r>
            <a:r>
              <a:rPr lang="en-US" altLang="zh-CN" sz="2200" dirty="0" smtClean="0">
                <a:latin typeface="+mn-ea"/>
                <a:ea typeface="+mn-ea"/>
              </a:rPr>
              <a:t>》</a:t>
            </a:r>
            <a:r>
              <a:rPr lang="zh-CN" altLang="en-US" sz="2200" dirty="0" smtClean="0">
                <a:latin typeface="+mn-ea"/>
                <a:ea typeface="+mn-ea"/>
              </a:rPr>
              <a:t>是威尔第通俗三部曲的最后一部（其余两部是</a:t>
            </a:r>
            <a:r>
              <a:rPr lang="en-US" altLang="zh-CN" sz="2200" dirty="0" smtClean="0">
                <a:latin typeface="+mn-ea"/>
                <a:ea typeface="+mn-ea"/>
              </a:rPr>
              <a:t>《</a:t>
            </a:r>
            <a:r>
              <a:rPr lang="zh-CN" altLang="en-US" sz="2200" dirty="0" smtClean="0">
                <a:latin typeface="+mn-ea"/>
                <a:ea typeface="+mn-ea"/>
              </a:rPr>
              <a:t>弄臣</a:t>
            </a:r>
            <a:r>
              <a:rPr lang="en-US" altLang="zh-CN" sz="2200" dirty="0" smtClean="0">
                <a:latin typeface="+mn-ea"/>
                <a:ea typeface="+mn-ea"/>
              </a:rPr>
              <a:t>》</a:t>
            </a:r>
            <a:r>
              <a:rPr lang="zh-CN" altLang="en-US" sz="2200" dirty="0" smtClean="0">
                <a:latin typeface="+mn-ea"/>
                <a:ea typeface="+mn-ea"/>
              </a:rPr>
              <a:t>及</a:t>
            </a:r>
            <a:r>
              <a:rPr lang="en-US" altLang="zh-CN" sz="2200" dirty="0" smtClean="0">
                <a:latin typeface="+mn-ea"/>
                <a:ea typeface="+mn-ea"/>
              </a:rPr>
              <a:t>《</a:t>
            </a:r>
            <a:r>
              <a:rPr lang="zh-CN" altLang="en-US" sz="2200" dirty="0" smtClean="0">
                <a:latin typeface="+mn-ea"/>
                <a:ea typeface="+mn-ea"/>
              </a:rPr>
              <a:t>游吟诗人</a:t>
            </a:r>
            <a:r>
              <a:rPr lang="en-US" altLang="zh-CN" sz="2200" dirty="0" smtClean="0">
                <a:latin typeface="+mn-ea"/>
                <a:ea typeface="+mn-ea"/>
              </a:rPr>
              <a:t>》</a:t>
            </a:r>
            <a:r>
              <a:rPr lang="zh-CN" altLang="en-US" sz="2200" dirty="0" smtClean="0">
                <a:latin typeface="+mn-ea"/>
                <a:ea typeface="+mn-ea"/>
              </a:rPr>
              <a:t>）。这部歌剧是威尔第根据法国作家小仲马</a:t>
            </a:r>
            <a:r>
              <a:rPr lang="en-US" altLang="zh-CN" sz="2200" dirty="0" smtClean="0">
                <a:latin typeface="+mn-ea"/>
                <a:ea typeface="+mn-ea"/>
              </a:rPr>
              <a:t>1852</a:t>
            </a:r>
            <a:r>
              <a:rPr lang="zh-CN" altLang="en-US" sz="2200" dirty="0" smtClean="0">
                <a:latin typeface="+mn-ea"/>
                <a:ea typeface="+mn-ea"/>
              </a:rPr>
              <a:t>年的小说</a:t>
            </a:r>
            <a:r>
              <a:rPr lang="en-US" altLang="zh-CN" sz="2200" dirty="0" smtClean="0">
                <a:latin typeface="+mn-ea"/>
                <a:ea typeface="+mn-ea"/>
              </a:rPr>
              <a:t>《</a:t>
            </a:r>
            <a:r>
              <a:rPr lang="zh-CN" altLang="en-US" sz="2200" dirty="0" smtClean="0">
                <a:latin typeface="+mn-ea"/>
                <a:ea typeface="+mn-ea"/>
              </a:rPr>
              <a:t>茶花女</a:t>
            </a:r>
            <a:r>
              <a:rPr lang="en-US" altLang="zh-CN" sz="2200" dirty="0" smtClean="0">
                <a:latin typeface="+mn-ea"/>
                <a:ea typeface="+mn-ea"/>
              </a:rPr>
              <a:t>》</a:t>
            </a:r>
            <a:r>
              <a:rPr lang="zh-CN" altLang="en-US" sz="2200" dirty="0" smtClean="0">
                <a:latin typeface="+mn-ea"/>
                <a:ea typeface="+mn-ea"/>
              </a:rPr>
              <a:t>而作，于</a:t>
            </a:r>
            <a:r>
              <a:rPr lang="en-US" altLang="zh-CN" sz="2200" dirty="0" smtClean="0">
                <a:latin typeface="+mn-ea"/>
                <a:ea typeface="+mn-ea"/>
              </a:rPr>
              <a:t>1853</a:t>
            </a:r>
            <a:r>
              <a:rPr lang="zh-CN" altLang="en-US" sz="2200" dirty="0" smtClean="0">
                <a:latin typeface="+mn-ea"/>
                <a:ea typeface="+mn-ea"/>
              </a:rPr>
              <a:t>年</a:t>
            </a:r>
            <a:r>
              <a:rPr lang="en-US" altLang="zh-CN" sz="2200" dirty="0" smtClean="0">
                <a:latin typeface="+mn-ea"/>
                <a:ea typeface="+mn-ea"/>
              </a:rPr>
              <a:t>3</a:t>
            </a:r>
            <a:r>
              <a:rPr lang="zh-CN" altLang="en-US" sz="2200" dirty="0" smtClean="0">
                <a:latin typeface="+mn-ea"/>
                <a:ea typeface="+mn-ea"/>
              </a:rPr>
              <a:t>月</a:t>
            </a:r>
            <a:r>
              <a:rPr lang="en-US" altLang="zh-CN" sz="2200" dirty="0" smtClean="0">
                <a:latin typeface="+mn-ea"/>
                <a:ea typeface="+mn-ea"/>
              </a:rPr>
              <a:t>6</a:t>
            </a:r>
            <a:r>
              <a:rPr lang="zh-CN" altLang="en-US" sz="2200" dirty="0" smtClean="0">
                <a:latin typeface="+mn-ea"/>
                <a:ea typeface="+mn-ea"/>
              </a:rPr>
              <a:t>日首演于意大利威尼斯凤凰剧院。</a:t>
            </a:r>
            <a:endParaRPr lang="zh-CN" altLang="en-US" sz="2200" dirty="0" smtClean="0">
              <a:latin typeface="+mn-ea"/>
              <a:ea typeface="+mn-ea"/>
            </a:endParaRPr>
          </a:p>
        </p:txBody>
      </p:sp>
      <p:pic>
        <p:nvPicPr>
          <p:cNvPr id="1026" name="Picture 2"/>
          <p:cNvPicPr>
            <a:picLocks noChangeAspect="1" noChangeArrowheads="1"/>
          </p:cNvPicPr>
          <p:nvPr/>
        </p:nvPicPr>
        <p:blipFill>
          <a:blip r:embed="rId1" cstate="print"/>
          <a:srcRect/>
          <a:stretch>
            <a:fillRect/>
          </a:stretch>
        </p:blipFill>
        <p:spPr bwMode="auto">
          <a:xfrm>
            <a:off x="7005439" y="3976365"/>
            <a:ext cx="4762500" cy="28289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威尔第.jpg"/>
          <p:cNvPicPr>
            <a:picLocks noChangeAspect="1"/>
          </p:cNvPicPr>
          <p:nvPr/>
        </p:nvPicPr>
        <p:blipFill>
          <a:blip r:embed="rId1" cstate="print"/>
          <a:stretch>
            <a:fillRect/>
          </a:stretch>
        </p:blipFill>
        <p:spPr>
          <a:xfrm>
            <a:off x="1244799" y="1960141"/>
            <a:ext cx="2857500" cy="3800475"/>
          </a:xfrm>
          <a:prstGeom prst="rect">
            <a:avLst/>
          </a:prstGeom>
        </p:spPr>
      </p:pic>
      <p:sp>
        <p:nvSpPr>
          <p:cNvPr id="8" name="矩形 7"/>
          <p:cNvSpPr/>
          <p:nvPr/>
        </p:nvSpPr>
        <p:spPr>
          <a:xfrm>
            <a:off x="4197127" y="1960141"/>
            <a:ext cx="7848872" cy="2123658"/>
          </a:xfrm>
          <a:prstGeom prst="rect">
            <a:avLst/>
          </a:prstGeom>
        </p:spPr>
        <p:txBody>
          <a:bodyPr wrap="square">
            <a:spAutoFit/>
          </a:bodyPr>
          <a:lstStyle/>
          <a:p>
            <a:pPr algn="just">
              <a:lnSpc>
                <a:spcPct val="150000"/>
              </a:lnSpc>
            </a:pPr>
            <a:r>
              <a:rPr lang="zh-CN" altLang="en-US" sz="2200" dirty="0" smtClean="0">
                <a:latin typeface="+mn-ea"/>
                <a:ea typeface="+mn-ea"/>
              </a:rPr>
              <a:t>    威尔第是</a:t>
            </a:r>
            <a:r>
              <a:rPr lang="en-US" altLang="zh-CN" sz="2200" dirty="0" smtClean="0">
                <a:latin typeface="+mn-ea"/>
                <a:ea typeface="+mn-ea"/>
              </a:rPr>
              <a:t>19</a:t>
            </a:r>
            <a:r>
              <a:rPr lang="zh-CN" altLang="en-US" sz="2200" dirty="0" smtClean="0">
                <a:latin typeface="+mn-ea"/>
                <a:ea typeface="+mn-ea"/>
              </a:rPr>
              <a:t>世纪意大利浪漫主义歌剧乐派的巅峰人物，于</a:t>
            </a:r>
            <a:r>
              <a:rPr lang="en-US" altLang="zh-CN" sz="2200" dirty="0" smtClean="0">
                <a:latin typeface="+mn-ea"/>
                <a:ea typeface="+mn-ea"/>
              </a:rPr>
              <a:t>1813</a:t>
            </a:r>
            <a:r>
              <a:rPr lang="zh-CN" altLang="en-US" sz="2200" dirty="0" smtClean="0">
                <a:latin typeface="+mn-ea"/>
                <a:ea typeface="+mn-ea"/>
              </a:rPr>
              <a:t>年出生于意大利。一生致力于意大利民族现实主义歌剧事业，共创作了</a:t>
            </a:r>
            <a:r>
              <a:rPr lang="en-US" altLang="zh-CN" sz="2200" dirty="0" smtClean="0">
                <a:latin typeface="+mn-ea"/>
                <a:ea typeface="+mn-ea"/>
              </a:rPr>
              <a:t>26</a:t>
            </a:r>
            <a:r>
              <a:rPr lang="zh-CN" altLang="en-US" sz="2200" dirty="0" smtClean="0">
                <a:latin typeface="+mn-ea"/>
                <a:ea typeface="+mn-ea"/>
              </a:rPr>
              <a:t>部歌剧。</a:t>
            </a:r>
            <a:r>
              <a:rPr lang="en-US" altLang="zh-CN" sz="2200" dirty="0" smtClean="0">
                <a:latin typeface="+mn-ea"/>
                <a:ea typeface="+mn-ea"/>
              </a:rPr>
              <a:t>1901</a:t>
            </a:r>
            <a:r>
              <a:rPr lang="zh-CN" altLang="en-US" sz="2200" dirty="0" smtClean="0">
                <a:latin typeface="+mn-ea"/>
                <a:ea typeface="+mn-ea"/>
              </a:rPr>
              <a:t>年，</a:t>
            </a:r>
            <a:r>
              <a:rPr lang="en-US" altLang="zh-CN" sz="2200" dirty="0" smtClean="0">
                <a:latin typeface="+mn-ea"/>
                <a:ea typeface="+mn-ea"/>
              </a:rPr>
              <a:t>88</a:t>
            </a:r>
            <a:r>
              <a:rPr lang="zh-CN" altLang="en-US" sz="2200" dirty="0" smtClean="0">
                <a:latin typeface="+mn-ea"/>
                <a:ea typeface="+mn-ea"/>
              </a:rPr>
              <a:t>岁的威尔第结束了他灿烂的一生，全欧洲为之哀悼。</a:t>
            </a:r>
            <a:endParaRPr lang="zh-CN" altLang="en-US" sz="2200" dirty="0" smtClean="0">
              <a:latin typeface="+mn-ea"/>
              <a:ea typeface="+mn-ea"/>
            </a:endParaRPr>
          </a:p>
        </p:txBody>
      </p:sp>
      <p:sp>
        <p:nvSpPr>
          <p:cNvPr id="9" name="矩形 8"/>
          <p:cNvSpPr/>
          <p:nvPr/>
        </p:nvSpPr>
        <p:spPr>
          <a:xfrm>
            <a:off x="4197127" y="4192389"/>
            <a:ext cx="7848872" cy="1615827"/>
          </a:xfrm>
          <a:prstGeom prst="rect">
            <a:avLst/>
          </a:prstGeom>
        </p:spPr>
        <p:txBody>
          <a:bodyPr wrap="square">
            <a:spAutoFit/>
          </a:bodyPr>
          <a:lstStyle/>
          <a:p>
            <a:pPr algn="just">
              <a:lnSpc>
                <a:spcPct val="150000"/>
              </a:lnSpc>
            </a:pPr>
            <a:r>
              <a:rPr lang="zh-CN" altLang="en-US" sz="2200" dirty="0" smtClean="0">
                <a:latin typeface="+mn-ea"/>
                <a:ea typeface="+mn-ea"/>
              </a:rPr>
              <a:t>    三幕歌剧</a:t>
            </a:r>
            <a:r>
              <a:rPr lang="en-US" altLang="zh-CN" sz="2200" dirty="0" smtClean="0">
                <a:latin typeface="+mn-ea"/>
                <a:ea typeface="+mn-ea"/>
              </a:rPr>
              <a:t>《</a:t>
            </a:r>
            <a:r>
              <a:rPr lang="zh-CN" altLang="en-US" sz="2200" dirty="0" smtClean="0">
                <a:latin typeface="+mn-ea"/>
                <a:ea typeface="+mn-ea"/>
              </a:rPr>
              <a:t>茶花女</a:t>
            </a:r>
            <a:r>
              <a:rPr lang="en-US" altLang="zh-CN" sz="2200" dirty="0" smtClean="0">
                <a:latin typeface="+mn-ea"/>
                <a:ea typeface="+mn-ea"/>
              </a:rPr>
              <a:t>》</a:t>
            </a:r>
            <a:r>
              <a:rPr lang="zh-CN" altLang="en-US" sz="2200" dirty="0" smtClean="0">
                <a:latin typeface="+mn-ea"/>
                <a:ea typeface="+mn-ea"/>
              </a:rPr>
              <a:t>写于</a:t>
            </a:r>
            <a:r>
              <a:rPr lang="en-US" altLang="zh-CN" sz="2200" dirty="0" smtClean="0">
                <a:latin typeface="+mn-ea"/>
                <a:ea typeface="+mn-ea"/>
              </a:rPr>
              <a:t>1853</a:t>
            </a:r>
            <a:r>
              <a:rPr lang="zh-CN" altLang="en-US" sz="2200" dirty="0" smtClean="0">
                <a:latin typeface="+mn-ea"/>
                <a:ea typeface="+mn-ea"/>
              </a:rPr>
              <a:t>年</a:t>
            </a:r>
            <a:r>
              <a:rPr lang="zh-CN" altLang="en-US" sz="2200" dirty="0" smtClean="0">
                <a:latin typeface="+mn-ea"/>
                <a:ea typeface="+mn-ea"/>
              </a:rPr>
              <a:t>，是威尔第创作成熟时期的代表作。剧本由意大利作家皮亚威根据法国小说家、戏剧家小仲马的同名悲剧小说改编而成。</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424275" y="192126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256152" y="3490734"/>
            <a:ext cx="4032448"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歌剧艺术概述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12751" y="1240061"/>
            <a:ext cx="7520007" cy="520848"/>
          </a:xfrm>
          <a:prstGeom prst="rect">
            <a:avLst/>
          </a:prstGeom>
          <a:solidFill>
            <a:srgbClr val="EBD02B"/>
          </a:solidFill>
        </p:spPr>
        <p:txBody>
          <a:bodyPr wrap="none">
            <a:spAutoFit/>
          </a:bodyPr>
          <a:lstStyle/>
          <a:p>
            <a:pPr algn="just">
              <a:lnSpc>
                <a:spcPct val="150000"/>
              </a:lnSpc>
            </a:pPr>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饮酒歌</a:t>
            </a:r>
            <a:r>
              <a:rPr lang="en-US" altLang="zh-CN" sz="2200" dirty="0" smtClean="0">
                <a:latin typeface="+mj-ea"/>
                <a:ea typeface="+mj-ea"/>
              </a:rPr>
              <a:t>》</a:t>
            </a:r>
            <a:r>
              <a:rPr lang="zh-CN" altLang="en-US" sz="2200" dirty="0" smtClean="0">
                <a:latin typeface="+mj-ea"/>
                <a:ea typeface="+mj-ea"/>
              </a:rPr>
              <a:t>（阿尔弗雷多和薇奥莱塔的二重唱）</a:t>
            </a:r>
            <a:endParaRPr lang="zh-CN" altLang="en-US" sz="2200" dirty="0" smtClean="0">
              <a:latin typeface="+mj-ea"/>
              <a:ea typeface="+mj-ea"/>
            </a:endParaRPr>
          </a:p>
        </p:txBody>
      </p:sp>
      <p:pic>
        <p:nvPicPr>
          <p:cNvPr id="8" name="图片 7" descr="茶花女-饮酒歌.png"/>
          <p:cNvPicPr>
            <a:picLocks noChangeAspect="1"/>
          </p:cNvPicPr>
          <p:nvPr/>
        </p:nvPicPr>
        <p:blipFill>
          <a:blip r:embed="rId1" cstate="print"/>
          <a:stretch>
            <a:fillRect/>
          </a:stretch>
        </p:blipFill>
        <p:spPr>
          <a:xfrm>
            <a:off x="2972991" y="1960141"/>
            <a:ext cx="6924675" cy="48101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096045"/>
            <a:ext cx="2159566" cy="600164"/>
          </a:xfrm>
          <a:prstGeom prst="rect">
            <a:avLst/>
          </a:prstGeom>
        </p:spPr>
        <p:txBody>
          <a:bodyPr wrap="none">
            <a:spAutoFit/>
          </a:bodyPr>
          <a:lstStyle/>
          <a:p>
            <a:pPr algn="just">
              <a:lnSpc>
                <a:spcPct val="150000"/>
              </a:lnSpc>
            </a:pPr>
            <a:r>
              <a:rPr lang="zh-CN" altLang="en-US" sz="2200" dirty="0" smtClean="0">
                <a:latin typeface="+mj-ea"/>
                <a:ea typeface="+mj-ea"/>
              </a:rPr>
              <a:t>（二）</a:t>
            </a:r>
            <a:r>
              <a:rPr lang="en-US" altLang="zh-CN" sz="2200" dirty="0" smtClean="0">
                <a:latin typeface="+mj-ea"/>
                <a:ea typeface="+mj-ea"/>
              </a:rPr>
              <a:t>《</a:t>
            </a:r>
            <a:r>
              <a:rPr lang="zh-CN" altLang="en-US" sz="2200" dirty="0" smtClean="0">
                <a:latin typeface="+mj-ea"/>
                <a:ea typeface="+mj-ea"/>
              </a:rPr>
              <a:t>卡门</a:t>
            </a:r>
            <a:r>
              <a:rPr lang="en-US" altLang="zh-CN" sz="2200" dirty="0" smtClean="0">
                <a:latin typeface="+mj-ea"/>
                <a:ea typeface="+mj-ea"/>
              </a:rPr>
              <a:t>》</a:t>
            </a:r>
            <a:endParaRPr lang="zh-CN" altLang="en-US" sz="2200" dirty="0">
              <a:latin typeface="+mj-ea"/>
              <a:ea typeface="+mj-ea"/>
            </a:endParaRPr>
          </a:p>
        </p:txBody>
      </p:sp>
      <p:pic>
        <p:nvPicPr>
          <p:cNvPr id="8" name="图片 7" descr="卡门2.jpg"/>
          <p:cNvPicPr>
            <a:picLocks noChangeAspect="1"/>
          </p:cNvPicPr>
          <p:nvPr/>
        </p:nvPicPr>
        <p:blipFill>
          <a:blip r:embed="rId1" cstate="print"/>
          <a:stretch>
            <a:fillRect/>
          </a:stretch>
        </p:blipFill>
        <p:spPr>
          <a:xfrm>
            <a:off x="2108895" y="2248173"/>
            <a:ext cx="4896544" cy="3256202"/>
          </a:xfrm>
          <a:prstGeom prst="rect">
            <a:avLst/>
          </a:prstGeom>
        </p:spPr>
      </p:pic>
      <p:sp>
        <p:nvSpPr>
          <p:cNvPr id="9" name="矩形 8"/>
          <p:cNvSpPr/>
          <p:nvPr/>
        </p:nvSpPr>
        <p:spPr>
          <a:xfrm>
            <a:off x="7293471" y="2608213"/>
            <a:ext cx="4248472" cy="2123658"/>
          </a:xfrm>
          <a:prstGeom prst="rect">
            <a:avLst/>
          </a:prstGeom>
        </p:spPr>
        <p:txBody>
          <a:bodyPr wrap="square">
            <a:spAutoFit/>
          </a:bodyPr>
          <a:lstStyle/>
          <a:p>
            <a:pPr algn="just">
              <a:lnSpc>
                <a:spcPct val="150000"/>
              </a:lnSpc>
            </a:pPr>
            <a:r>
              <a:rPr lang="en-US" altLang="zh-CN" sz="2200" dirty="0" smtClean="0">
                <a:latin typeface="+mn-ea"/>
                <a:ea typeface="+mn-ea"/>
              </a:rPr>
              <a:t>《</a:t>
            </a:r>
            <a:r>
              <a:rPr lang="zh-CN" altLang="en-US" sz="2200" dirty="0" smtClean="0">
                <a:latin typeface="+mn-ea"/>
                <a:ea typeface="+mn-ea"/>
              </a:rPr>
              <a:t>卡门</a:t>
            </a:r>
            <a:r>
              <a:rPr lang="en-US" altLang="zh-CN" sz="2200" dirty="0" smtClean="0">
                <a:latin typeface="+mn-ea"/>
                <a:ea typeface="+mn-ea"/>
              </a:rPr>
              <a:t>》</a:t>
            </a:r>
            <a:r>
              <a:rPr lang="zh-CN" altLang="en-US" sz="2200" dirty="0" smtClean="0">
                <a:latin typeface="+mn-ea"/>
                <a:ea typeface="+mn-ea"/>
              </a:rPr>
              <a:t>，四幕歌剧，完成于</a:t>
            </a:r>
            <a:r>
              <a:rPr lang="en-US" altLang="zh-CN" sz="2200" dirty="0" smtClean="0">
                <a:latin typeface="+mn-ea"/>
                <a:ea typeface="+mn-ea"/>
              </a:rPr>
              <a:t>1874</a:t>
            </a:r>
            <a:r>
              <a:rPr lang="zh-CN" altLang="en-US" sz="2200" dirty="0" smtClean="0">
                <a:latin typeface="+mn-ea"/>
                <a:ea typeface="+mn-ea"/>
              </a:rPr>
              <a:t>年</a:t>
            </a:r>
            <a:r>
              <a:rPr lang="zh-CN" altLang="en-US" sz="2200" dirty="0" smtClean="0">
                <a:latin typeface="+mn-ea"/>
                <a:ea typeface="+mn-ea"/>
              </a:rPr>
              <a:t>秋，是比才的最后一部歌剧，也是当今世界上演率最高的一部歌剧。</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比才.jpg"/>
          <p:cNvPicPr>
            <a:picLocks noChangeAspect="1"/>
          </p:cNvPicPr>
          <p:nvPr/>
        </p:nvPicPr>
        <p:blipFill>
          <a:blip r:embed="rId1" cstate="print"/>
          <a:stretch>
            <a:fillRect/>
          </a:stretch>
        </p:blipFill>
        <p:spPr>
          <a:xfrm>
            <a:off x="1172791" y="1960141"/>
            <a:ext cx="1905000" cy="2381250"/>
          </a:xfrm>
          <a:prstGeom prst="rect">
            <a:avLst/>
          </a:prstGeom>
        </p:spPr>
      </p:pic>
      <p:sp>
        <p:nvSpPr>
          <p:cNvPr id="8" name="矩形 7"/>
          <p:cNvSpPr/>
          <p:nvPr/>
        </p:nvSpPr>
        <p:spPr>
          <a:xfrm>
            <a:off x="3189015" y="2104157"/>
            <a:ext cx="8856984" cy="2123658"/>
          </a:xfrm>
          <a:prstGeom prst="rect">
            <a:avLst/>
          </a:prstGeom>
        </p:spPr>
        <p:txBody>
          <a:bodyPr wrap="square">
            <a:spAutoFit/>
          </a:bodyPr>
          <a:lstStyle/>
          <a:p>
            <a:pPr algn="just">
              <a:lnSpc>
                <a:spcPct val="150000"/>
              </a:lnSpc>
            </a:pPr>
            <a:r>
              <a:rPr lang="zh-CN" altLang="en-US" sz="2200" dirty="0" smtClean="0">
                <a:latin typeface="+mn-ea"/>
                <a:ea typeface="+mn-ea"/>
              </a:rPr>
              <a:t>    比才，法国浪漫主义作曲家，现实主义歌剧的先驱。他出生在巴黎的一个音乐世家。</a:t>
            </a:r>
            <a:r>
              <a:rPr lang="en-US" altLang="zh-CN" sz="2200" dirty="0" smtClean="0">
                <a:latin typeface="+mn-ea"/>
                <a:ea typeface="+mn-ea"/>
              </a:rPr>
              <a:t>4</a:t>
            </a:r>
            <a:r>
              <a:rPr lang="zh-CN" altLang="en-US" sz="2200" dirty="0" smtClean="0">
                <a:latin typeface="+mn-ea"/>
                <a:ea typeface="+mn-ea"/>
              </a:rPr>
              <a:t>岁开始学习音乐，</a:t>
            </a:r>
            <a:r>
              <a:rPr lang="en-US" altLang="zh-CN" sz="2200" dirty="0" smtClean="0">
                <a:latin typeface="+mn-ea"/>
                <a:ea typeface="+mn-ea"/>
              </a:rPr>
              <a:t>12</a:t>
            </a:r>
            <a:r>
              <a:rPr lang="zh-CN" altLang="en-US" sz="2200" dirty="0" smtClean="0">
                <a:latin typeface="+mn-ea"/>
                <a:ea typeface="+mn-ea"/>
              </a:rPr>
              <a:t>岁开始创作，</a:t>
            </a:r>
            <a:r>
              <a:rPr lang="en-US" altLang="zh-CN" sz="2200" dirty="0" smtClean="0">
                <a:latin typeface="+mn-ea"/>
                <a:ea typeface="+mn-ea"/>
              </a:rPr>
              <a:t>17</a:t>
            </a:r>
            <a:r>
              <a:rPr lang="zh-CN" altLang="en-US" sz="2200" dirty="0" smtClean="0">
                <a:latin typeface="+mn-ea"/>
                <a:ea typeface="+mn-ea"/>
              </a:rPr>
              <a:t>岁时写出独具风格的</a:t>
            </a:r>
            <a:r>
              <a:rPr lang="en-US" altLang="zh-CN" sz="2200" dirty="0" smtClean="0">
                <a:latin typeface="+mn-ea"/>
                <a:ea typeface="+mn-ea"/>
              </a:rPr>
              <a:t>《C</a:t>
            </a:r>
            <a:r>
              <a:rPr lang="zh-CN" altLang="en-US" sz="2200" dirty="0" smtClean="0">
                <a:latin typeface="+mn-ea"/>
                <a:ea typeface="+mn-ea"/>
              </a:rPr>
              <a:t>大调交响曲</a:t>
            </a:r>
            <a:r>
              <a:rPr lang="en-US" altLang="zh-CN" sz="2200" dirty="0" smtClean="0">
                <a:latin typeface="+mn-ea"/>
                <a:ea typeface="+mn-ea"/>
              </a:rPr>
              <a:t>》</a:t>
            </a:r>
            <a:r>
              <a:rPr lang="zh-CN" altLang="en-US" sz="2200" dirty="0" smtClean="0">
                <a:latin typeface="+mn-ea"/>
                <a:ea typeface="+mn-ea"/>
              </a:rPr>
              <a:t>。</a:t>
            </a:r>
            <a:r>
              <a:rPr lang="en-US" altLang="zh-CN" sz="2200" dirty="0" smtClean="0">
                <a:latin typeface="+mn-ea"/>
                <a:ea typeface="+mn-ea"/>
              </a:rPr>
              <a:t>1863</a:t>
            </a:r>
            <a:r>
              <a:rPr lang="zh-CN" altLang="en-US" sz="2200" dirty="0" smtClean="0">
                <a:latin typeface="+mn-ea"/>
                <a:ea typeface="+mn-ea"/>
              </a:rPr>
              <a:t>年写成第一部重要的歌剧作品</a:t>
            </a:r>
            <a:r>
              <a:rPr lang="en-US" altLang="zh-CN" sz="2200" dirty="0" smtClean="0">
                <a:latin typeface="+mn-ea"/>
                <a:ea typeface="+mn-ea"/>
              </a:rPr>
              <a:t>《</a:t>
            </a:r>
            <a:r>
              <a:rPr lang="zh-CN" altLang="en-US" sz="2200" dirty="0" smtClean="0">
                <a:latin typeface="+mn-ea"/>
                <a:ea typeface="+mn-ea"/>
              </a:rPr>
              <a:t>采珠人</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
        <p:nvSpPr>
          <p:cNvPr id="9" name="矩形 8"/>
          <p:cNvSpPr/>
          <p:nvPr/>
        </p:nvSpPr>
        <p:spPr>
          <a:xfrm>
            <a:off x="1100783" y="4480421"/>
            <a:ext cx="11017224" cy="1615827"/>
          </a:xfrm>
          <a:prstGeom prst="rect">
            <a:avLst/>
          </a:prstGeom>
        </p:spPr>
        <p:txBody>
          <a:bodyPr wrap="square">
            <a:spAutoFit/>
          </a:bodyPr>
          <a:lstStyle/>
          <a:p>
            <a:pPr algn="just">
              <a:lnSpc>
                <a:spcPct val="150000"/>
              </a:lnSpc>
            </a:pPr>
            <a:r>
              <a:rPr lang="zh-CN" altLang="en-US" sz="2200" dirty="0" smtClean="0">
                <a:latin typeface="+mn-ea"/>
                <a:ea typeface="+mn-ea"/>
              </a:rPr>
              <a:t>    比才一生共创作</a:t>
            </a:r>
            <a:r>
              <a:rPr lang="en-US" altLang="zh-CN" sz="2200" dirty="0" smtClean="0">
                <a:latin typeface="+mn-ea"/>
                <a:ea typeface="+mn-ea"/>
              </a:rPr>
              <a:t>9</a:t>
            </a:r>
            <a:r>
              <a:rPr lang="zh-CN" altLang="en-US" sz="2200" dirty="0" smtClean="0">
                <a:latin typeface="+mn-ea"/>
                <a:ea typeface="+mn-ea"/>
              </a:rPr>
              <a:t>部</a:t>
            </a:r>
            <a:r>
              <a:rPr lang="zh-CN" altLang="en-US" sz="2200" dirty="0" smtClean="0">
                <a:latin typeface="+mn-ea"/>
                <a:ea typeface="+mn-ea"/>
              </a:rPr>
              <a:t>歌剧，还创作了管弦乐组曲、交响音乐若干。其中，最著名的作品是歌剧</a:t>
            </a:r>
            <a:r>
              <a:rPr lang="en-US" altLang="zh-CN" sz="2200" dirty="0" smtClean="0">
                <a:latin typeface="+mn-ea"/>
                <a:ea typeface="+mn-ea"/>
              </a:rPr>
              <a:t>《</a:t>
            </a:r>
            <a:r>
              <a:rPr lang="zh-CN" altLang="en-US" sz="2200" dirty="0" smtClean="0">
                <a:latin typeface="+mn-ea"/>
                <a:ea typeface="+mn-ea"/>
              </a:rPr>
              <a:t>卡门</a:t>
            </a:r>
            <a:r>
              <a:rPr lang="en-US" altLang="zh-CN" sz="2200" dirty="0" smtClean="0">
                <a:latin typeface="+mn-ea"/>
                <a:ea typeface="+mn-ea"/>
              </a:rPr>
              <a:t>》</a:t>
            </a:r>
            <a:r>
              <a:rPr lang="zh-CN" altLang="en-US" sz="2200" dirty="0" smtClean="0">
                <a:latin typeface="+mn-ea"/>
                <a:ea typeface="+mn-ea"/>
              </a:rPr>
              <a:t>和管弦乐组曲</a:t>
            </a:r>
            <a:r>
              <a:rPr lang="en-US" altLang="zh-CN" sz="2200" dirty="0" smtClean="0">
                <a:latin typeface="+mn-ea"/>
                <a:ea typeface="+mn-ea"/>
              </a:rPr>
              <a:t>《</a:t>
            </a:r>
            <a:r>
              <a:rPr lang="zh-CN" altLang="en-US" sz="2200" dirty="0" smtClean="0">
                <a:latin typeface="+mn-ea"/>
                <a:ea typeface="+mn-ea"/>
              </a:rPr>
              <a:t>阿莱城姑娘</a:t>
            </a:r>
            <a:r>
              <a:rPr lang="en-US" altLang="zh-CN" sz="2200" dirty="0" smtClean="0">
                <a:latin typeface="+mn-ea"/>
                <a:ea typeface="+mn-ea"/>
              </a:rPr>
              <a:t>》</a:t>
            </a:r>
            <a:r>
              <a:rPr lang="zh-CN" altLang="en-US" sz="2200" dirty="0" smtClean="0">
                <a:latin typeface="+mn-ea"/>
                <a:ea typeface="+mn-ea"/>
              </a:rPr>
              <a:t>。</a:t>
            </a:r>
            <a:r>
              <a:rPr lang="en-US" altLang="zh-CN" sz="2200" dirty="0" smtClean="0">
                <a:latin typeface="+mn-ea"/>
                <a:ea typeface="+mn-ea"/>
              </a:rPr>
              <a:t>《</a:t>
            </a:r>
            <a:r>
              <a:rPr lang="zh-CN" altLang="en-US" sz="2200" dirty="0" smtClean="0">
                <a:latin typeface="+mn-ea"/>
                <a:ea typeface="+mn-ea"/>
              </a:rPr>
              <a:t>卡门</a:t>
            </a:r>
            <a:r>
              <a:rPr lang="en-US" altLang="zh-CN" sz="2200" dirty="0" smtClean="0">
                <a:latin typeface="+mn-ea"/>
                <a:ea typeface="+mn-ea"/>
              </a:rPr>
              <a:t>》</a:t>
            </a:r>
            <a:r>
              <a:rPr lang="zh-CN" altLang="en-US" sz="2200" dirty="0" smtClean="0">
                <a:latin typeface="+mn-ea"/>
                <a:ea typeface="+mn-ea"/>
              </a:rPr>
              <a:t>是比才创作生涯达到顶峰的代表作。该剧根据</a:t>
            </a:r>
            <a:r>
              <a:rPr lang="en-US" altLang="zh-CN" sz="2200" dirty="0" smtClean="0">
                <a:latin typeface="+mn-ea"/>
                <a:ea typeface="+mn-ea"/>
              </a:rPr>
              <a:t>19</a:t>
            </a:r>
            <a:r>
              <a:rPr lang="zh-CN" altLang="en-US" sz="2200" dirty="0" smtClean="0">
                <a:latin typeface="+mn-ea"/>
                <a:ea typeface="+mn-ea"/>
              </a:rPr>
              <a:t>世纪批判现实主义的法国作家梅里美的同名小说改编而成。</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6767" y="1096045"/>
            <a:ext cx="8928992" cy="600164"/>
          </a:xfrm>
          <a:prstGeom prst="rect">
            <a:avLst/>
          </a:prstGeom>
          <a:solidFill>
            <a:srgbClr val="00B0F0"/>
          </a:solidFill>
        </p:spPr>
        <p:txBody>
          <a:bodyPr wrap="square">
            <a:spAutoFit/>
          </a:bodyPr>
          <a:lstStyle/>
          <a:p>
            <a:pPr algn="just">
              <a:lnSpc>
                <a:spcPct val="150000"/>
              </a:lnSpc>
            </a:pPr>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爱情像一只自由的小鸟</a:t>
            </a:r>
            <a:r>
              <a:rPr lang="en-US" altLang="zh-CN" sz="2200" dirty="0" smtClean="0">
                <a:latin typeface="+mj-ea"/>
                <a:ea typeface="+mj-ea"/>
              </a:rPr>
              <a:t>——</a:t>
            </a:r>
            <a:r>
              <a:rPr lang="zh-CN" altLang="en-US" sz="2200" dirty="0" smtClean="0">
                <a:latin typeface="+mj-ea"/>
                <a:ea typeface="+mj-ea"/>
              </a:rPr>
              <a:t>哈巴涅拉舞曲</a:t>
            </a:r>
            <a:r>
              <a:rPr lang="en-US" altLang="zh-CN" sz="2200" dirty="0" smtClean="0">
                <a:latin typeface="+mj-ea"/>
                <a:ea typeface="+mj-ea"/>
              </a:rPr>
              <a:t>》</a:t>
            </a:r>
            <a:r>
              <a:rPr lang="zh-CN" altLang="en-US" sz="2200" dirty="0" smtClean="0">
                <a:latin typeface="+mj-ea"/>
                <a:ea typeface="+mj-ea"/>
              </a:rPr>
              <a:t>（卡门独唱）</a:t>
            </a:r>
            <a:endParaRPr lang="zh-CN" altLang="en-US" sz="2200" dirty="0" smtClean="0">
              <a:latin typeface="+mj-ea"/>
              <a:ea typeface="+mj-ea"/>
            </a:endParaRPr>
          </a:p>
        </p:txBody>
      </p:sp>
      <p:pic>
        <p:nvPicPr>
          <p:cNvPr id="8" name="图片 7" descr="爱情像1.png"/>
          <p:cNvPicPr>
            <a:picLocks noChangeAspect="1"/>
          </p:cNvPicPr>
          <p:nvPr/>
        </p:nvPicPr>
        <p:blipFill>
          <a:blip r:embed="rId1" cstate="print"/>
          <a:stretch>
            <a:fillRect/>
          </a:stretch>
        </p:blipFill>
        <p:spPr>
          <a:xfrm>
            <a:off x="2828975" y="1816125"/>
            <a:ext cx="6724650" cy="2880320"/>
          </a:xfrm>
          <a:prstGeom prst="rect">
            <a:avLst/>
          </a:prstGeom>
        </p:spPr>
      </p:pic>
      <p:pic>
        <p:nvPicPr>
          <p:cNvPr id="9" name="图片 8" descr="爱情像2.png"/>
          <p:cNvPicPr>
            <a:picLocks noChangeAspect="1"/>
          </p:cNvPicPr>
          <p:nvPr/>
        </p:nvPicPr>
        <p:blipFill>
          <a:blip r:embed="rId2" cstate="print"/>
          <a:stretch>
            <a:fillRect/>
          </a:stretch>
        </p:blipFill>
        <p:spPr>
          <a:xfrm>
            <a:off x="2900983" y="4552429"/>
            <a:ext cx="6624736" cy="22178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12751" y="1096045"/>
            <a:ext cx="2723823" cy="600164"/>
          </a:xfrm>
          <a:prstGeom prst="rect">
            <a:avLst/>
          </a:prstGeom>
        </p:spPr>
        <p:txBody>
          <a:bodyPr wrap="none">
            <a:spAutoFit/>
          </a:bodyPr>
          <a:lstStyle/>
          <a:p>
            <a:pPr algn="just">
              <a:lnSpc>
                <a:spcPct val="150000"/>
              </a:lnSpc>
            </a:pPr>
            <a:r>
              <a:rPr lang="zh-CN" altLang="en-US" sz="2200" dirty="0" smtClean="0">
                <a:latin typeface="+mj-ea"/>
                <a:ea typeface="+mj-ea"/>
              </a:rPr>
              <a:t>（三）</a:t>
            </a:r>
            <a:r>
              <a:rPr lang="en-US" altLang="zh-CN" sz="2200" dirty="0" smtClean="0">
                <a:latin typeface="+mj-ea"/>
                <a:ea typeface="+mj-ea"/>
              </a:rPr>
              <a:t>《</a:t>
            </a:r>
            <a:r>
              <a:rPr lang="zh-CN" altLang="en-US" sz="2200" dirty="0" smtClean="0">
                <a:latin typeface="+mj-ea"/>
                <a:ea typeface="+mj-ea"/>
              </a:rPr>
              <a:t>蝴蝶夫人</a:t>
            </a:r>
            <a:r>
              <a:rPr lang="en-US" altLang="zh-CN" sz="2200" dirty="0" smtClean="0">
                <a:latin typeface="+mj-ea"/>
                <a:ea typeface="+mj-ea"/>
              </a:rPr>
              <a:t>》</a:t>
            </a:r>
            <a:endParaRPr lang="zh-CN" altLang="en-US" sz="2200" dirty="0">
              <a:latin typeface="+mj-ea"/>
              <a:ea typeface="+mj-ea"/>
            </a:endParaRPr>
          </a:p>
        </p:txBody>
      </p:sp>
      <p:pic>
        <p:nvPicPr>
          <p:cNvPr id="2050" name="Picture 2"/>
          <p:cNvPicPr>
            <a:picLocks noChangeAspect="1" noChangeArrowheads="1"/>
          </p:cNvPicPr>
          <p:nvPr/>
        </p:nvPicPr>
        <p:blipFill>
          <a:blip r:embed="rId1" cstate="print"/>
          <a:srcRect/>
          <a:stretch>
            <a:fillRect/>
          </a:stretch>
        </p:blipFill>
        <p:spPr bwMode="auto">
          <a:xfrm>
            <a:off x="6789415" y="2464197"/>
            <a:ext cx="3810000" cy="2886075"/>
          </a:xfrm>
          <a:prstGeom prst="rect">
            <a:avLst/>
          </a:prstGeom>
          <a:noFill/>
          <a:ln w="9525">
            <a:noFill/>
            <a:miter lim="800000"/>
            <a:headEnd/>
            <a:tailEnd/>
          </a:ln>
        </p:spPr>
      </p:pic>
      <p:sp>
        <p:nvSpPr>
          <p:cNvPr id="8" name="矩形 7"/>
          <p:cNvSpPr/>
          <p:nvPr/>
        </p:nvSpPr>
        <p:spPr>
          <a:xfrm>
            <a:off x="2468935" y="2536205"/>
            <a:ext cx="4032448" cy="2631490"/>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蝴蝶夫人</a:t>
            </a:r>
            <a:r>
              <a:rPr lang="en-US" altLang="zh-CN" sz="2200" dirty="0" smtClean="0">
                <a:latin typeface="+mn-ea"/>
                <a:ea typeface="+mn-ea"/>
              </a:rPr>
              <a:t>》</a:t>
            </a:r>
            <a:r>
              <a:rPr lang="zh-CN" altLang="en-US" sz="2200" dirty="0" smtClean="0">
                <a:latin typeface="+mn-ea"/>
                <a:ea typeface="+mn-ea"/>
              </a:rPr>
              <a:t>，两幕歌剧，由普契尼作曲，是伊利卡和贾可萨根据隆恩的故事及博勒斯科的戏剧改编的，于</a:t>
            </a:r>
            <a:r>
              <a:rPr lang="en-US" altLang="zh-CN" sz="2200" dirty="0" smtClean="0">
                <a:latin typeface="+mn-ea"/>
                <a:ea typeface="+mn-ea"/>
              </a:rPr>
              <a:t>1904</a:t>
            </a:r>
            <a:r>
              <a:rPr lang="zh-CN" altLang="en-US" sz="2200" dirty="0" smtClean="0">
                <a:latin typeface="+mn-ea"/>
                <a:ea typeface="+mn-ea"/>
              </a:rPr>
              <a:t>年</a:t>
            </a:r>
            <a:r>
              <a:rPr lang="en-US" altLang="zh-CN" sz="2200" dirty="0" smtClean="0">
                <a:latin typeface="+mn-ea"/>
                <a:ea typeface="+mn-ea"/>
              </a:rPr>
              <a:t>2 </a:t>
            </a:r>
            <a:r>
              <a:rPr lang="zh-CN" altLang="en-US" sz="2200" dirty="0" smtClean="0">
                <a:latin typeface="+mn-ea"/>
                <a:ea typeface="+mn-ea"/>
              </a:rPr>
              <a:t>月</a:t>
            </a:r>
            <a:r>
              <a:rPr lang="en-US" altLang="zh-CN" sz="2200" dirty="0" smtClean="0">
                <a:latin typeface="+mn-ea"/>
                <a:ea typeface="+mn-ea"/>
              </a:rPr>
              <a:t>17</a:t>
            </a:r>
            <a:r>
              <a:rPr lang="zh-CN" altLang="en-US" sz="2200" dirty="0" smtClean="0">
                <a:latin typeface="+mn-ea"/>
                <a:ea typeface="+mn-ea"/>
              </a:rPr>
              <a:t>日首演于米兰。</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普契尼.jpg"/>
          <p:cNvPicPr>
            <a:picLocks noChangeAspect="1"/>
          </p:cNvPicPr>
          <p:nvPr/>
        </p:nvPicPr>
        <p:blipFill>
          <a:blip r:embed="rId1" cstate="print"/>
          <a:stretch>
            <a:fillRect/>
          </a:stretch>
        </p:blipFill>
        <p:spPr>
          <a:xfrm>
            <a:off x="8733631" y="2104157"/>
            <a:ext cx="2208256" cy="2891764"/>
          </a:xfrm>
          <a:prstGeom prst="rect">
            <a:avLst/>
          </a:prstGeom>
        </p:spPr>
      </p:pic>
      <p:sp>
        <p:nvSpPr>
          <p:cNvPr id="8" name="矩形 7"/>
          <p:cNvSpPr/>
          <p:nvPr/>
        </p:nvSpPr>
        <p:spPr>
          <a:xfrm>
            <a:off x="1388815" y="2176165"/>
            <a:ext cx="7128792" cy="2631490"/>
          </a:xfrm>
          <a:prstGeom prst="rect">
            <a:avLst/>
          </a:prstGeom>
        </p:spPr>
        <p:txBody>
          <a:bodyPr wrap="square">
            <a:spAutoFit/>
          </a:bodyPr>
          <a:lstStyle/>
          <a:p>
            <a:pPr algn="just">
              <a:lnSpc>
                <a:spcPct val="150000"/>
              </a:lnSpc>
            </a:pPr>
            <a:r>
              <a:rPr lang="zh-CN" altLang="en-US" sz="2200" dirty="0" smtClean="0">
                <a:latin typeface="+mn-ea"/>
                <a:ea typeface="+mn-ea"/>
              </a:rPr>
              <a:t>    普契尼（</a:t>
            </a:r>
            <a:r>
              <a:rPr lang="en-US" altLang="zh-CN" sz="2200" dirty="0" smtClean="0">
                <a:latin typeface="+mn-ea"/>
                <a:ea typeface="+mn-ea"/>
              </a:rPr>
              <a:t>1858—1924</a:t>
            </a:r>
            <a:r>
              <a:rPr lang="zh-CN" altLang="en-US" sz="2200" dirty="0" smtClean="0">
                <a:latin typeface="+mn-ea"/>
                <a:ea typeface="+mn-ea"/>
              </a:rPr>
              <a:t>），意大利歌剧作家。他是</a:t>
            </a:r>
            <a:r>
              <a:rPr lang="en-US" altLang="zh-CN" sz="2200" dirty="0" smtClean="0">
                <a:latin typeface="+mn-ea"/>
                <a:ea typeface="+mn-ea"/>
              </a:rPr>
              <a:t>19 </a:t>
            </a:r>
            <a:r>
              <a:rPr lang="zh-CN" altLang="en-US" sz="2200" dirty="0" smtClean="0">
                <a:latin typeface="+mn-ea"/>
                <a:ea typeface="+mn-ea"/>
              </a:rPr>
              <a:t>世纪末真实主义歌剧流派的代表人物之一。他的成名作</a:t>
            </a:r>
            <a:r>
              <a:rPr lang="en-US" altLang="zh-CN" sz="2200" dirty="0" smtClean="0">
                <a:latin typeface="+mn-ea"/>
                <a:ea typeface="+mn-ea"/>
              </a:rPr>
              <a:t>《</a:t>
            </a:r>
            <a:r>
              <a:rPr lang="zh-CN" altLang="en-US" sz="2200" dirty="0" smtClean="0">
                <a:latin typeface="+mn-ea"/>
                <a:ea typeface="+mn-ea"/>
              </a:rPr>
              <a:t>曼依</a:t>
            </a:r>
            <a:r>
              <a:rPr lang="en-US" altLang="zh-CN" sz="2200" dirty="0" smtClean="0">
                <a:latin typeface="+mn-ea"/>
                <a:ea typeface="+mn-ea"/>
              </a:rPr>
              <a:t>• </a:t>
            </a:r>
            <a:r>
              <a:rPr lang="zh-CN" altLang="en-US" sz="2200" dirty="0" smtClean="0">
                <a:latin typeface="+mn-ea"/>
                <a:ea typeface="+mn-ea"/>
              </a:rPr>
              <a:t>列斯科</a:t>
            </a:r>
            <a:r>
              <a:rPr lang="en-US" altLang="zh-CN" sz="2200" dirty="0" smtClean="0">
                <a:latin typeface="+mn-ea"/>
                <a:ea typeface="+mn-ea"/>
              </a:rPr>
              <a:t>》</a:t>
            </a:r>
            <a:r>
              <a:rPr lang="zh-CN" altLang="en-US" sz="2200" dirty="0" smtClean="0">
                <a:latin typeface="+mn-ea"/>
                <a:ea typeface="+mn-ea"/>
              </a:rPr>
              <a:t>发表于</a:t>
            </a:r>
            <a:r>
              <a:rPr lang="en-US" altLang="zh-CN" sz="2200" dirty="0" smtClean="0">
                <a:latin typeface="+mn-ea"/>
                <a:ea typeface="+mn-ea"/>
              </a:rPr>
              <a:t>1893</a:t>
            </a:r>
            <a:r>
              <a:rPr lang="zh-CN" altLang="en-US" sz="2200" dirty="0" smtClean="0">
                <a:latin typeface="+mn-ea"/>
                <a:ea typeface="+mn-ea"/>
              </a:rPr>
              <a:t>年，被誉为天才之作，作品还有</a:t>
            </a:r>
            <a:r>
              <a:rPr lang="en-US" altLang="zh-CN" sz="2200" dirty="0" smtClean="0">
                <a:latin typeface="+mn-ea"/>
                <a:ea typeface="+mn-ea"/>
              </a:rPr>
              <a:t>《</a:t>
            </a:r>
            <a:r>
              <a:rPr lang="zh-CN" altLang="en-US" sz="2200" dirty="0" smtClean="0">
                <a:latin typeface="+mn-ea"/>
                <a:ea typeface="+mn-ea"/>
              </a:rPr>
              <a:t>蝴蝶夫人</a:t>
            </a:r>
            <a:r>
              <a:rPr lang="en-US" altLang="zh-CN" sz="2200" dirty="0" smtClean="0">
                <a:latin typeface="+mn-ea"/>
                <a:ea typeface="+mn-ea"/>
              </a:rPr>
              <a:t>》《</a:t>
            </a:r>
            <a:r>
              <a:rPr lang="zh-CN" altLang="en-US" sz="2200" dirty="0" smtClean="0">
                <a:latin typeface="+mn-ea"/>
                <a:ea typeface="+mn-ea"/>
              </a:rPr>
              <a:t>托斯卡</a:t>
            </a:r>
            <a:r>
              <a:rPr lang="en-US" altLang="zh-CN" sz="2200" dirty="0" smtClean="0">
                <a:latin typeface="+mn-ea"/>
                <a:ea typeface="+mn-ea"/>
              </a:rPr>
              <a:t>》《</a:t>
            </a:r>
            <a:r>
              <a:rPr lang="zh-CN" altLang="en-US" sz="2200" dirty="0" smtClean="0">
                <a:latin typeface="+mn-ea"/>
                <a:ea typeface="+mn-ea"/>
              </a:rPr>
              <a:t>艺术家的生涯</a:t>
            </a:r>
            <a:r>
              <a:rPr lang="en-US" altLang="zh-CN" sz="2200" dirty="0" smtClean="0">
                <a:latin typeface="+mn-ea"/>
                <a:ea typeface="+mn-ea"/>
              </a:rPr>
              <a:t>》《</a:t>
            </a:r>
            <a:r>
              <a:rPr lang="zh-CN" altLang="en-US" sz="2200" dirty="0" smtClean="0">
                <a:latin typeface="+mn-ea"/>
                <a:ea typeface="+mn-ea"/>
              </a:rPr>
              <a:t>西部女郎</a:t>
            </a:r>
            <a:r>
              <a:rPr lang="en-US" altLang="zh-CN" sz="2200" dirty="0" smtClean="0">
                <a:latin typeface="+mn-ea"/>
                <a:ea typeface="+mn-ea"/>
              </a:rPr>
              <a:t>》《</a:t>
            </a:r>
            <a:r>
              <a:rPr lang="zh-CN" altLang="en-US" sz="2200" dirty="0" smtClean="0">
                <a:latin typeface="+mn-ea"/>
                <a:ea typeface="+mn-ea"/>
              </a:rPr>
              <a:t>图兰朵</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10</a:t>
            </a:r>
            <a:r>
              <a:rPr lang="zh-CN" altLang="en-US" sz="2200" dirty="0" smtClean="0">
                <a:latin typeface="+mn-ea"/>
                <a:ea typeface="+mn-ea"/>
              </a:rPr>
              <a:t>余部。</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312069"/>
            <a:ext cx="3570208" cy="430887"/>
          </a:xfrm>
          <a:prstGeom prst="rect">
            <a:avLst/>
          </a:prstGeom>
          <a:solidFill>
            <a:srgbClr val="FF33CC"/>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晴朗的一天</a:t>
            </a:r>
            <a:r>
              <a:rPr lang="en-US" altLang="zh-CN" sz="2200" dirty="0" smtClean="0">
                <a:latin typeface="+mj-ea"/>
                <a:ea typeface="+mj-ea"/>
              </a:rPr>
              <a:t>》</a:t>
            </a:r>
            <a:endParaRPr lang="zh-CN" altLang="en-US" sz="2200" dirty="0" smtClean="0">
              <a:latin typeface="+mj-ea"/>
              <a:ea typeface="+mj-ea"/>
            </a:endParaRPr>
          </a:p>
        </p:txBody>
      </p:sp>
      <p:pic>
        <p:nvPicPr>
          <p:cNvPr id="8" name="图片 7" descr="晴朗的一天.png"/>
          <p:cNvPicPr>
            <a:picLocks noChangeAspect="1"/>
          </p:cNvPicPr>
          <p:nvPr/>
        </p:nvPicPr>
        <p:blipFill>
          <a:blip r:embed="rId1" cstate="print"/>
          <a:stretch>
            <a:fillRect/>
          </a:stretch>
        </p:blipFill>
        <p:spPr>
          <a:xfrm>
            <a:off x="3261023" y="2032149"/>
            <a:ext cx="6977177" cy="45361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3816" y="1096045"/>
            <a:ext cx="2441694" cy="600164"/>
          </a:xfrm>
          <a:prstGeom prst="rect">
            <a:avLst/>
          </a:prstGeom>
        </p:spPr>
        <p:txBody>
          <a:bodyPr wrap="none">
            <a:spAutoFit/>
          </a:bodyPr>
          <a:lstStyle/>
          <a:p>
            <a:pPr algn="just">
              <a:lnSpc>
                <a:spcPct val="150000"/>
              </a:lnSpc>
            </a:pPr>
            <a:r>
              <a:rPr lang="zh-CN" altLang="en-US" sz="2200" dirty="0" smtClean="0">
                <a:latin typeface="+mj-ea"/>
                <a:ea typeface="+mj-ea"/>
              </a:rPr>
              <a:t>（四）</a:t>
            </a:r>
            <a:r>
              <a:rPr lang="en-US" altLang="zh-CN" sz="2200" dirty="0" smtClean="0">
                <a:latin typeface="+mj-ea"/>
                <a:ea typeface="+mj-ea"/>
              </a:rPr>
              <a:t>《</a:t>
            </a:r>
            <a:r>
              <a:rPr lang="zh-CN" altLang="en-US" sz="2200" dirty="0" smtClean="0">
                <a:latin typeface="+mj-ea"/>
                <a:ea typeface="+mj-ea"/>
              </a:rPr>
              <a:t>图兰朵</a:t>
            </a:r>
            <a:r>
              <a:rPr lang="en-US" altLang="zh-CN" sz="2200" dirty="0" smtClean="0">
                <a:latin typeface="+mj-ea"/>
                <a:ea typeface="+mj-ea"/>
              </a:rPr>
              <a:t>》</a:t>
            </a:r>
            <a:endParaRPr lang="zh-CN" altLang="en-US" sz="2200" dirty="0">
              <a:latin typeface="+mj-ea"/>
              <a:ea typeface="+mj-ea"/>
            </a:endParaRPr>
          </a:p>
        </p:txBody>
      </p:sp>
      <p:pic>
        <p:nvPicPr>
          <p:cNvPr id="3074" name="Picture 2"/>
          <p:cNvPicPr>
            <a:picLocks noChangeAspect="1" noChangeArrowheads="1"/>
          </p:cNvPicPr>
          <p:nvPr/>
        </p:nvPicPr>
        <p:blipFill>
          <a:blip r:embed="rId1" cstate="print"/>
          <a:srcRect/>
          <a:stretch>
            <a:fillRect/>
          </a:stretch>
        </p:blipFill>
        <p:spPr bwMode="auto">
          <a:xfrm>
            <a:off x="6717407" y="2248173"/>
            <a:ext cx="4889179" cy="3255715"/>
          </a:xfrm>
          <a:prstGeom prst="rect">
            <a:avLst/>
          </a:prstGeom>
          <a:noFill/>
          <a:ln w="9525">
            <a:noFill/>
            <a:miter lim="800000"/>
            <a:headEnd/>
            <a:tailEnd/>
          </a:ln>
        </p:spPr>
      </p:pic>
      <p:sp>
        <p:nvSpPr>
          <p:cNvPr id="8" name="矩形 7"/>
          <p:cNvSpPr/>
          <p:nvPr/>
        </p:nvSpPr>
        <p:spPr>
          <a:xfrm>
            <a:off x="1460823" y="2608213"/>
            <a:ext cx="5112568" cy="2552174"/>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图兰朵</a:t>
            </a:r>
            <a:r>
              <a:rPr lang="en-US" altLang="zh-CN" sz="2200" dirty="0" smtClean="0">
                <a:latin typeface="+mn-ea"/>
                <a:ea typeface="+mn-ea"/>
              </a:rPr>
              <a:t>》</a:t>
            </a:r>
            <a:r>
              <a:rPr lang="zh-CN" altLang="en-US" sz="2200" dirty="0" smtClean="0">
                <a:latin typeface="+mn-ea"/>
                <a:ea typeface="+mn-ea"/>
              </a:rPr>
              <a:t>，三幕歌剧，是普契尼根据席勒名剧</a:t>
            </a:r>
            <a:r>
              <a:rPr lang="en-US" altLang="zh-CN" sz="2200" dirty="0" smtClean="0">
                <a:latin typeface="+mn-ea"/>
                <a:ea typeface="+mn-ea"/>
              </a:rPr>
              <a:t>《</a:t>
            </a:r>
            <a:r>
              <a:rPr lang="zh-CN" altLang="en-US" sz="2200" dirty="0" smtClean="0">
                <a:latin typeface="+mn-ea"/>
                <a:ea typeface="+mn-ea"/>
              </a:rPr>
              <a:t>图兰朵</a:t>
            </a:r>
            <a:r>
              <a:rPr lang="en-US" altLang="zh-CN" sz="2200" dirty="0" smtClean="0">
                <a:latin typeface="+mn-ea"/>
                <a:ea typeface="+mn-ea"/>
              </a:rPr>
              <a:t>》</a:t>
            </a:r>
            <a:r>
              <a:rPr lang="zh-CN" altLang="en-US" sz="2200" dirty="0" smtClean="0">
                <a:latin typeface="+mn-ea"/>
                <a:ea typeface="+mn-ea"/>
              </a:rPr>
              <a:t>于</a:t>
            </a:r>
            <a:r>
              <a:rPr lang="en-US" altLang="zh-CN" sz="2200" dirty="0" smtClean="0">
                <a:latin typeface="+mn-ea"/>
                <a:ea typeface="+mn-ea"/>
              </a:rPr>
              <a:t>1942</a:t>
            </a:r>
            <a:r>
              <a:rPr lang="zh-CN" altLang="en-US" sz="2200" dirty="0" smtClean="0">
                <a:latin typeface="+mn-ea"/>
                <a:ea typeface="+mn-ea"/>
              </a:rPr>
              <a:t>年作曲的同名歌剧，也是普契尼的最后一部歌剧。于</a:t>
            </a:r>
            <a:r>
              <a:rPr lang="en-US" altLang="zh-CN" sz="2200" dirty="0" smtClean="0">
                <a:latin typeface="+mn-ea"/>
                <a:ea typeface="+mn-ea"/>
              </a:rPr>
              <a:t>1926</a:t>
            </a:r>
            <a:r>
              <a:rPr lang="zh-CN" altLang="en-US" sz="2200" dirty="0" smtClean="0">
                <a:latin typeface="+mn-ea"/>
                <a:ea typeface="+mn-ea"/>
              </a:rPr>
              <a:t>年在米兰斯卡拉歌剧院，由托斯卡尼尼指挥首演。</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6767" y="1240061"/>
            <a:ext cx="3852337" cy="430887"/>
          </a:xfrm>
          <a:prstGeom prst="rect">
            <a:avLst/>
          </a:prstGeom>
          <a:solidFill>
            <a:srgbClr val="92D050"/>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今夜无人入睡</a:t>
            </a:r>
            <a:r>
              <a:rPr lang="en-US" altLang="zh-CN" sz="2200" dirty="0" smtClean="0">
                <a:latin typeface="+mj-ea"/>
                <a:ea typeface="+mj-ea"/>
              </a:rPr>
              <a:t>》</a:t>
            </a:r>
            <a:endParaRPr lang="zh-CN" altLang="en-US" sz="2200" dirty="0" smtClean="0">
              <a:latin typeface="+mj-ea"/>
              <a:ea typeface="+mj-ea"/>
            </a:endParaRPr>
          </a:p>
        </p:txBody>
      </p:sp>
      <p:pic>
        <p:nvPicPr>
          <p:cNvPr id="8" name="图片 7" descr="今夜无人入睡.png"/>
          <p:cNvPicPr>
            <a:picLocks noChangeAspect="1"/>
          </p:cNvPicPr>
          <p:nvPr/>
        </p:nvPicPr>
        <p:blipFill>
          <a:blip r:embed="rId1" cstate="print"/>
          <a:stretch>
            <a:fillRect/>
          </a:stretch>
        </p:blipFill>
        <p:spPr>
          <a:xfrm>
            <a:off x="4917207" y="1384077"/>
            <a:ext cx="4835239" cy="54165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75837" y="3553976"/>
            <a:ext cx="396044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中国歌剧鉴赏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408400" y="185522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213351" y="3040261"/>
            <a:ext cx="5256584"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歌剧的产生与发展</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888133"/>
            <a:ext cx="11089232" cy="1107996"/>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200" dirty="0" smtClean="0">
                <a:latin typeface="+mn-ea"/>
                <a:ea typeface="+mn-ea"/>
              </a:rPr>
              <a:t>    中国歌剧是在立足于本民族、民间音乐的基础上，借鉴西方歌剧艺术的经验，逐渐发展起来的具有民族特色的中国新歌剧。中国新歌剧创作的开拓者是黎锦晖。</a:t>
            </a:r>
            <a:endParaRPr lang="zh-CN" altLang="en-US" sz="2200" dirty="0" smtClean="0">
              <a:latin typeface="+mn-ea"/>
              <a:ea typeface="+mn-ea"/>
            </a:endParaRPr>
          </a:p>
        </p:txBody>
      </p:sp>
      <p:sp>
        <p:nvSpPr>
          <p:cNvPr id="8" name="矩形 7"/>
          <p:cNvSpPr/>
          <p:nvPr/>
        </p:nvSpPr>
        <p:spPr>
          <a:xfrm>
            <a:off x="884759" y="3328293"/>
            <a:ext cx="6429375" cy="2631490"/>
          </a:xfrm>
          <a:prstGeom prst="rect">
            <a:avLst/>
          </a:prstGeom>
          <a:blipFill>
            <a:blip r:embed="rId1" cstate="print"/>
            <a:tile tx="0" ty="0" sx="100000" sy="100000" flip="none" algn="tl"/>
          </a:blipFill>
        </p:spPr>
        <p:txBody>
          <a:bodyPr>
            <a:spAutoFit/>
          </a:bodyPr>
          <a:lstStyle/>
          <a:p>
            <a:pPr algn="just">
              <a:lnSpc>
                <a:spcPct val="150000"/>
              </a:lnSpc>
            </a:pPr>
            <a:r>
              <a:rPr lang="en-US" altLang="zh-CN" sz="2200" dirty="0" smtClean="0">
                <a:latin typeface="+mn-ea"/>
                <a:ea typeface="+mn-ea"/>
              </a:rPr>
              <a:t>    20</a:t>
            </a:r>
            <a:r>
              <a:rPr lang="zh-CN" altLang="en-US" sz="2200" dirty="0" smtClean="0">
                <a:latin typeface="+mn-ea"/>
                <a:ea typeface="+mn-ea"/>
              </a:rPr>
              <a:t>世纪</a:t>
            </a:r>
            <a:r>
              <a:rPr lang="en-US" altLang="zh-CN" sz="2200" dirty="0" smtClean="0">
                <a:latin typeface="+mn-ea"/>
                <a:ea typeface="+mn-ea"/>
              </a:rPr>
              <a:t>20—30</a:t>
            </a:r>
            <a:r>
              <a:rPr lang="zh-CN" altLang="en-US" sz="2200" dirty="0" smtClean="0">
                <a:latin typeface="+mn-ea"/>
                <a:ea typeface="+mn-ea"/>
              </a:rPr>
              <a:t>年</a:t>
            </a:r>
            <a:r>
              <a:rPr lang="zh-CN" altLang="en-US" sz="2200" dirty="0" smtClean="0">
                <a:latin typeface="+mn-ea"/>
                <a:ea typeface="+mn-ea"/>
              </a:rPr>
              <a:t>代，黎锦晖创作的儿童歌舞剧</a:t>
            </a:r>
            <a:r>
              <a:rPr lang="en-US" altLang="zh-CN" sz="2200" dirty="0" smtClean="0">
                <a:latin typeface="+mn-ea"/>
                <a:ea typeface="+mn-ea"/>
              </a:rPr>
              <a:t>《</a:t>
            </a:r>
            <a:r>
              <a:rPr lang="zh-CN" altLang="en-US" sz="2200" dirty="0" smtClean="0">
                <a:latin typeface="+mn-ea"/>
                <a:ea typeface="+mn-ea"/>
              </a:rPr>
              <a:t>麻雀与小孩</a:t>
            </a:r>
            <a:r>
              <a:rPr lang="en-US" altLang="zh-CN" sz="2200" dirty="0" smtClean="0">
                <a:latin typeface="+mn-ea"/>
                <a:ea typeface="+mn-ea"/>
              </a:rPr>
              <a:t>》</a:t>
            </a:r>
            <a:r>
              <a:rPr lang="zh-CN" altLang="en-US" sz="2200" dirty="0" smtClean="0">
                <a:latin typeface="+mn-ea"/>
                <a:ea typeface="+mn-ea"/>
              </a:rPr>
              <a:t>可视为开中国新歌剧创作先河的作品。</a:t>
            </a:r>
            <a:r>
              <a:rPr lang="en-US" altLang="zh-CN" sz="2200" dirty="0" smtClean="0">
                <a:latin typeface="+mn-ea"/>
                <a:ea typeface="+mn-ea"/>
              </a:rPr>
              <a:t>1934</a:t>
            </a:r>
            <a:r>
              <a:rPr lang="zh-CN" altLang="en-US" sz="2200" dirty="0" smtClean="0">
                <a:latin typeface="+mn-ea"/>
                <a:ea typeface="+mn-ea"/>
              </a:rPr>
              <a:t>年，聂耳和田汉合作推出的</a:t>
            </a:r>
            <a:r>
              <a:rPr lang="en-US" altLang="zh-CN" sz="2200" dirty="0" smtClean="0">
                <a:latin typeface="+mn-ea"/>
                <a:ea typeface="+mn-ea"/>
              </a:rPr>
              <a:t>《</a:t>
            </a:r>
            <a:r>
              <a:rPr lang="zh-CN" altLang="en-US" sz="2200" dirty="0" smtClean="0">
                <a:latin typeface="+mn-ea"/>
                <a:ea typeface="+mn-ea"/>
              </a:rPr>
              <a:t>扬子江暴风雨</a:t>
            </a:r>
            <a:r>
              <a:rPr lang="en-US" altLang="zh-CN" sz="2200" dirty="0" smtClean="0">
                <a:latin typeface="+mn-ea"/>
                <a:ea typeface="+mn-ea"/>
              </a:rPr>
              <a:t>》</a:t>
            </a:r>
            <a:r>
              <a:rPr lang="zh-CN" altLang="en-US" sz="2200" dirty="0" smtClean="0">
                <a:latin typeface="+mn-ea"/>
                <a:ea typeface="+mn-ea"/>
              </a:rPr>
              <a:t>在中国歌剧史上具有特殊意义，继而产生了</a:t>
            </a:r>
            <a:r>
              <a:rPr lang="en-US" altLang="zh-CN" sz="2200" dirty="0" smtClean="0">
                <a:latin typeface="+mn-ea"/>
                <a:ea typeface="+mn-ea"/>
              </a:rPr>
              <a:t>《</a:t>
            </a:r>
            <a:r>
              <a:rPr lang="zh-CN" altLang="en-US" sz="2200" dirty="0" smtClean="0">
                <a:latin typeface="+mn-ea"/>
                <a:ea typeface="+mn-ea"/>
              </a:rPr>
              <a:t>码头工人歌</a:t>
            </a:r>
            <a:r>
              <a:rPr lang="en-US" altLang="zh-CN" sz="2200" dirty="0" smtClean="0">
                <a:latin typeface="+mn-ea"/>
                <a:ea typeface="+mn-ea"/>
              </a:rPr>
              <a:t>》《</a:t>
            </a:r>
            <a:r>
              <a:rPr lang="zh-CN" altLang="en-US" sz="2200" dirty="0" smtClean="0">
                <a:latin typeface="+mn-ea"/>
                <a:ea typeface="+mn-ea"/>
              </a:rPr>
              <a:t>打桩歌</a:t>
            </a:r>
            <a:r>
              <a:rPr lang="en-US" altLang="zh-CN" sz="2200" dirty="0" smtClean="0">
                <a:latin typeface="+mn-ea"/>
                <a:ea typeface="+mn-ea"/>
              </a:rPr>
              <a:t>》</a:t>
            </a:r>
            <a:r>
              <a:rPr lang="zh-CN" altLang="en-US" sz="2200" dirty="0" smtClean="0">
                <a:latin typeface="+mn-ea"/>
                <a:ea typeface="+mn-ea"/>
              </a:rPr>
              <a:t>等群众歌曲。</a:t>
            </a:r>
            <a:endParaRPr lang="zh-CN" altLang="en-US" sz="2200" dirty="0" smtClean="0">
              <a:latin typeface="+mn-ea"/>
              <a:ea typeface="+mn-ea"/>
            </a:endParaRPr>
          </a:p>
        </p:txBody>
      </p:sp>
      <p:pic>
        <p:nvPicPr>
          <p:cNvPr id="9" name="图片 8" descr="麻雀与小孩.jpg"/>
          <p:cNvPicPr>
            <a:picLocks noChangeAspect="1"/>
          </p:cNvPicPr>
          <p:nvPr/>
        </p:nvPicPr>
        <p:blipFill>
          <a:blip r:embed="rId2" cstate="print"/>
          <a:stretch>
            <a:fillRect/>
          </a:stretch>
        </p:blipFill>
        <p:spPr>
          <a:xfrm>
            <a:off x="8517607" y="3184277"/>
            <a:ext cx="3429000" cy="2844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1100783" y="1528093"/>
            <a:ext cx="6429375" cy="2631490"/>
          </a:xfrm>
          <a:prstGeom prst="rect">
            <a:avLst/>
          </a:prstGeom>
        </p:spPr>
        <p:txBody>
          <a:bodyPr>
            <a:spAutoFit/>
          </a:bodyPr>
          <a:lstStyle/>
          <a:p>
            <a:pPr algn="just">
              <a:lnSpc>
                <a:spcPct val="150000"/>
              </a:lnSpc>
            </a:pPr>
            <a:r>
              <a:rPr lang="en-US" altLang="zh-CN" sz="2200" dirty="0" smtClean="0">
                <a:latin typeface="+mn-ea"/>
                <a:ea typeface="+mn-ea"/>
              </a:rPr>
              <a:t>    </a:t>
            </a:r>
            <a:r>
              <a:rPr lang="en-US" altLang="zh-CN" sz="2200" dirty="0" smtClean="0">
                <a:latin typeface="+mn-ea"/>
                <a:ea typeface="+mn-ea"/>
              </a:rPr>
              <a:t>1945</a:t>
            </a:r>
            <a:r>
              <a:rPr lang="zh-CN" altLang="en-US" sz="2200" dirty="0" smtClean="0">
                <a:latin typeface="+mn-ea"/>
                <a:ea typeface="+mn-ea"/>
              </a:rPr>
              <a:t>年</a:t>
            </a:r>
            <a:r>
              <a:rPr lang="zh-CN" altLang="en-US" sz="2200" dirty="0" smtClean="0">
                <a:latin typeface="+mn-ea"/>
                <a:ea typeface="+mn-ea"/>
              </a:rPr>
              <a:t>，具有民族特点的新歌剧</a:t>
            </a:r>
            <a:r>
              <a:rPr lang="en-US" altLang="zh-CN" sz="2200" dirty="0" smtClean="0">
                <a:latin typeface="+mn-ea"/>
                <a:ea typeface="+mn-ea"/>
              </a:rPr>
              <a:t>《</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的诞生，标志着中国歌剧的发展进入了一个新阶段。继</a:t>
            </a:r>
            <a:r>
              <a:rPr lang="en-US" altLang="zh-CN" sz="2200" dirty="0" smtClean="0">
                <a:latin typeface="+mn-ea"/>
                <a:ea typeface="+mn-ea"/>
              </a:rPr>
              <a:t>《</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之后，又出现了</a:t>
            </a:r>
            <a:r>
              <a:rPr lang="en-US" altLang="zh-CN" sz="2200" dirty="0" smtClean="0">
                <a:latin typeface="+mn-ea"/>
                <a:ea typeface="+mn-ea"/>
              </a:rPr>
              <a:t>《</a:t>
            </a:r>
            <a:r>
              <a:rPr lang="zh-CN" altLang="en-US" sz="2200" dirty="0" smtClean="0">
                <a:latin typeface="+mn-ea"/>
                <a:ea typeface="+mn-ea"/>
              </a:rPr>
              <a:t>刘胡兰</a:t>
            </a:r>
            <a:r>
              <a:rPr lang="en-US" altLang="zh-CN" sz="2200" dirty="0" smtClean="0">
                <a:latin typeface="+mn-ea"/>
                <a:ea typeface="+mn-ea"/>
              </a:rPr>
              <a:t>》《</a:t>
            </a:r>
            <a:r>
              <a:rPr lang="zh-CN" altLang="en-US" sz="2200" dirty="0" smtClean="0">
                <a:latin typeface="+mn-ea"/>
                <a:ea typeface="+mn-ea"/>
              </a:rPr>
              <a:t>赤叶河</a:t>
            </a:r>
            <a:r>
              <a:rPr lang="en-US" altLang="zh-CN" sz="2200" dirty="0" smtClean="0">
                <a:latin typeface="+mn-ea"/>
                <a:ea typeface="+mn-ea"/>
              </a:rPr>
              <a:t>》</a:t>
            </a:r>
            <a:r>
              <a:rPr lang="zh-CN" altLang="en-US" sz="2200" dirty="0" smtClean="0">
                <a:latin typeface="+mn-ea"/>
                <a:ea typeface="+mn-ea"/>
              </a:rPr>
              <a:t>等优秀剧目。后来，人们把这段时期称为歌剧发展史上的“第一次歌剧高潮”。</a:t>
            </a:r>
            <a:endParaRPr lang="zh-CN" altLang="en-US" sz="2200" dirty="0" smtClean="0">
              <a:latin typeface="+mn-ea"/>
              <a:ea typeface="+mn-ea"/>
            </a:endParaRPr>
          </a:p>
        </p:txBody>
      </p:sp>
      <p:pic>
        <p:nvPicPr>
          <p:cNvPr id="8" name="图片 7" descr="白毛女2.jpg"/>
          <p:cNvPicPr>
            <a:picLocks noChangeAspect="1"/>
          </p:cNvPicPr>
          <p:nvPr/>
        </p:nvPicPr>
        <p:blipFill>
          <a:blip r:embed="rId1" cstate="print"/>
          <a:stretch>
            <a:fillRect/>
          </a:stretch>
        </p:blipFill>
        <p:spPr>
          <a:xfrm>
            <a:off x="8877647" y="1240061"/>
            <a:ext cx="2699208" cy="3400301"/>
          </a:xfrm>
          <a:prstGeom prst="rect">
            <a:avLst/>
          </a:prstGeom>
        </p:spPr>
      </p:pic>
      <p:pic>
        <p:nvPicPr>
          <p:cNvPr id="9" name="图片 8" descr="赤叶河.jpg"/>
          <p:cNvPicPr>
            <a:picLocks noChangeAspect="1"/>
          </p:cNvPicPr>
          <p:nvPr/>
        </p:nvPicPr>
        <p:blipFill>
          <a:blip r:embed="rId2" cstate="print"/>
          <a:stretch>
            <a:fillRect/>
          </a:stretch>
        </p:blipFill>
        <p:spPr>
          <a:xfrm>
            <a:off x="9885759" y="4912469"/>
            <a:ext cx="1816125" cy="1816125"/>
          </a:xfrm>
          <a:prstGeom prst="rect">
            <a:avLst/>
          </a:prstGeom>
        </p:spPr>
      </p:pic>
      <p:pic>
        <p:nvPicPr>
          <p:cNvPr id="10" name="图片 9" descr="刘胡兰.jpg"/>
          <p:cNvPicPr>
            <a:picLocks noChangeAspect="1"/>
          </p:cNvPicPr>
          <p:nvPr/>
        </p:nvPicPr>
        <p:blipFill>
          <a:blip r:embed="rId3" cstate="print"/>
          <a:stretch>
            <a:fillRect/>
          </a:stretch>
        </p:blipFill>
        <p:spPr>
          <a:xfrm>
            <a:off x="6429375" y="4120381"/>
            <a:ext cx="3264024" cy="259591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3693071" y="1960141"/>
            <a:ext cx="7776864" cy="2123658"/>
          </a:xfrm>
          <a:prstGeom prst="rect">
            <a:avLst/>
          </a:prstGeom>
        </p:spPr>
        <p:txBody>
          <a:bodyPr wrap="square">
            <a:spAutoFit/>
          </a:bodyPr>
          <a:lstStyle/>
          <a:p>
            <a:pPr algn="just">
              <a:lnSpc>
                <a:spcPct val="150000"/>
              </a:lnSpc>
            </a:pPr>
            <a:r>
              <a:rPr lang="zh-CN" altLang="en-US" sz="2200" dirty="0" smtClean="0">
                <a:latin typeface="+mn-ea"/>
                <a:ea typeface="+mn-ea"/>
              </a:rPr>
              <a:t>    中华人民共和国成立以后，我国歌剧创作迅速发展，</a:t>
            </a:r>
            <a:r>
              <a:rPr lang="en-US" altLang="zh-CN" sz="2200" dirty="0" smtClean="0">
                <a:latin typeface="+mn-ea"/>
                <a:ea typeface="+mn-ea"/>
              </a:rPr>
              <a:t>《</a:t>
            </a:r>
            <a:r>
              <a:rPr lang="zh-CN" altLang="en-US" sz="2200" dirty="0" smtClean="0">
                <a:latin typeface="+mn-ea"/>
                <a:ea typeface="+mn-ea"/>
              </a:rPr>
              <a:t>洪湖赤卫队</a:t>
            </a:r>
            <a:r>
              <a:rPr lang="en-US" altLang="zh-CN" sz="2200" dirty="0" smtClean="0">
                <a:latin typeface="+mn-ea"/>
                <a:ea typeface="+mn-ea"/>
              </a:rPr>
              <a:t>》《</a:t>
            </a:r>
            <a:r>
              <a:rPr lang="zh-CN" altLang="en-US" sz="2200" dirty="0" smtClean="0">
                <a:latin typeface="+mn-ea"/>
                <a:ea typeface="+mn-ea"/>
              </a:rPr>
              <a:t>江姐</a:t>
            </a:r>
            <a:r>
              <a:rPr lang="en-US" altLang="zh-CN" sz="2200" dirty="0" smtClean="0">
                <a:latin typeface="+mn-ea"/>
                <a:ea typeface="+mn-ea"/>
              </a:rPr>
              <a:t>》</a:t>
            </a:r>
            <a:r>
              <a:rPr lang="zh-CN" altLang="en-US" sz="2200" dirty="0" smtClean="0">
                <a:latin typeface="+mn-ea"/>
                <a:ea typeface="+mn-ea"/>
              </a:rPr>
              <a:t>这两部歌剧标志着中华人民共和国成立后至“文化大革命”前歌剧发展史上的“第二次歌剧高潮”的出现，从而牢固地确立了中国歌剧创作独特的发展道路。</a:t>
            </a:r>
            <a:endParaRPr lang="zh-CN" altLang="en-US" sz="2200" dirty="0" smtClean="0">
              <a:latin typeface="+mn-ea"/>
              <a:ea typeface="+mn-ea"/>
            </a:endParaRPr>
          </a:p>
        </p:txBody>
      </p:sp>
      <p:pic>
        <p:nvPicPr>
          <p:cNvPr id="12" name="图片 11" descr="江姐.jpg"/>
          <p:cNvPicPr>
            <a:picLocks noChangeAspect="1"/>
          </p:cNvPicPr>
          <p:nvPr/>
        </p:nvPicPr>
        <p:blipFill>
          <a:blip r:embed="rId1" cstate="print"/>
          <a:stretch>
            <a:fillRect/>
          </a:stretch>
        </p:blipFill>
        <p:spPr>
          <a:xfrm>
            <a:off x="884759" y="1168053"/>
            <a:ext cx="2493036" cy="3544317"/>
          </a:xfrm>
          <a:prstGeom prst="rect">
            <a:avLst/>
          </a:prstGeom>
        </p:spPr>
      </p:pic>
      <p:pic>
        <p:nvPicPr>
          <p:cNvPr id="13" name="图片 12" descr="洪湖赤卫队.jpg"/>
          <p:cNvPicPr>
            <a:picLocks noChangeAspect="1"/>
          </p:cNvPicPr>
          <p:nvPr/>
        </p:nvPicPr>
        <p:blipFill>
          <a:blip r:embed="rId2" cstate="print"/>
          <a:stretch>
            <a:fillRect/>
          </a:stretch>
        </p:blipFill>
        <p:spPr>
          <a:xfrm>
            <a:off x="7293471" y="4192389"/>
            <a:ext cx="4320480" cy="239005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中国歌剧历史与发展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1172791" y="2176165"/>
            <a:ext cx="10729192" cy="2123658"/>
          </a:xfrm>
          <a:prstGeom prst="rect">
            <a:avLst/>
          </a:prstGeom>
        </p:spPr>
        <p:txBody>
          <a:bodyPr wrap="square">
            <a:spAutoFit/>
          </a:bodyPr>
          <a:lstStyle/>
          <a:p>
            <a:pPr algn="just">
              <a:lnSpc>
                <a:spcPct val="150000"/>
              </a:lnSpc>
            </a:pPr>
            <a:r>
              <a:rPr lang="en-US" altLang="zh-CN" sz="2200" dirty="0" smtClean="0">
                <a:latin typeface="+mn-ea"/>
                <a:ea typeface="+mn-ea"/>
              </a:rPr>
              <a:t>    90</a:t>
            </a:r>
            <a:r>
              <a:rPr lang="zh-CN" altLang="en-US" sz="2200" dirty="0" smtClean="0">
                <a:latin typeface="+mn-ea"/>
                <a:ea typeface="+mn-ea"/>
              </a:rPr>
              <a:t>年代之后，歌剧创作出现高潮，作品有</a:t>
            </a:r>
            <a:r>
              <a:rPr lang="en-US" altLang="zh-CN" sz="2200" dirty="0" smtClean="0">
                <a:latin typeface="+mn-ea"/>
                <a:ea typeface="+mn-ea"/>
              </a:rPr>
              <a:t>《</a:t>
            </a:r>
            <a:r>
              <a:rPr lang="zh-CN" altLang="en-US" sz="2200" dirty="0" smtClean="0">
                <a:latin typeface="+mn-ea"/>
                <a:ea typeface="+mn-ea"/>
              </a:rPr>
              <a:t>马可波罗</a:t>
            </a:r>
            <a:r>
              <a:rPr lang="en-US" altLang="zh-CN" sz="2200" dirty="0" smtClean="0">
                <a:latin typeface="+mn-ea"/>
                <a:ea typeface="+mn-ea"/>
              </a:rPr>
              <a:t>》《</a:t>
            </a:r>
            <a:r>
              <a:rPr lang="zh-CN" altLang="en-US" sz="2200" dirty="0" smtClean="0">
                <a:latin typeface="+mn-ea"/>
                <a:ea typeface="+mn-ea"/>
              </a:rPr>
              <a:t>楚霸王</a:t>
            </a:r>
            <a:r>
              <a:rPr lang="en-US" altLang="zh-CN" sz="2200" dirty="0" smtClean="0">
                <a:latin typeface="+mn-ea"/>
                <a:ea typeface="+mn-ea"/>
              </a:rPr>
              <a:t>》《</a:t>
            </a:r>
            <a:r>
              <a:rPr lang="zh-CN" altLang="en-US" sz="2200" dirty="0" smtClean="0">
                <a:latin typeface="+mn-ea"/>
                <a:ea typeface="+mn-ea"/>
              </a:rPr>
              <a:t>苍原</a:t>
            </a:r>
            <a:r>
              <a:rPr lang="en-US" altLang="zh-CN" sz="2200" dirty="0" smtClean="0">
                <a:latin typeface="+mn-ea"/>
                <a:ea typeface="+mn-ea"/>
              </a:rPr>
              <a:t>》《</a:t>
            </a:r>
            <a:r>
              <a:rPr lang="zh-CN" altLang="en-US" sz="2200" dirty="0" smtClean="0">
                <a:latin typeface="+mn-ea"/>
                <a:ea typeface="+mn-ea"/>
              </a:rPr>
              <a:t>夜宴</a:t>
            </a:r>
            <a:r>
              <a:rPr lang="en-US" altLang="zh-CN" sz="2200" dirty="0" smtClean="0">
                <a:latin typeface="+mn-ea"/>
                <a:ea typeface="+mn-ea"/>
              </a:rPr>
              <a:t>》</a:t>
            </a:r>
            <a:r>
              <a:rPr lang="zh-CN" altLang="en-US" sz="2200" dirty="0" smtClean="0">
                <a:latin typeface="+mn-ea"/>
                <a:ea typeface="+mn-ea"/>
              </a:rPr>
              <a:t>等，中国歌剧已有</a:t>
            </a:r>
            <a:r>
              <a:rPr lang="en-US" altLang="zh-CN" sz="2200" dirty="0" smtClean="0">
                <a:latin typeface="+mn-ea"/>
                <a:ea typeface="+mn-ea"/>
              </a:rPr>
              <a:t>100</a:t>
            </a:r>
            <a:r>
              <a:rPr lang="zh-CN" altLang="en-US" sz="2200" dirty="0" smtClean="0">
                <a:latin typeface="+mn-ea"/>
                <a:ea typeface="+mn-ea"/>
              </a:rPr>
              <a:t>多部。这些歌剧在思想性、艺术性和歌剧综合美感的层次上都达到了一个新的高度，在国际上产生了较好的影响，中国新歌剧创作逐渐走向世界舞台。</a:t>
            </a:r>
            <a:endParaRPr lang="zh-CN" altLang="en-US" sz="2200" dirty="0" smtClean="0">
              <a:latin typeface="+mn-ea"/>
              <a:ea typeface="+mn-ea"/>
            </a:endParaRPr>
          </a:p>
        </p:txBody>
      </p:sp>
      <p:pic>
        <p:nvPicPr>
          <p:cNvPr id="8" name="图片 7" descr="楚霸王.jpg"/>
          <p:cNvPicPr>
            <a:picLocks noChangeAspect="1"/>
          </p:cNvPicPr>
          <p:nvPr/>
        </p:nvPicPr>
        <p:blipFill>
          <a:blip r:embed="rId1" cstate="print"/>
          <a:stretch>
            <a:fillRect/>
          </a:stretch>
        </p:blipFill>
        <p:spPr>
          <a:xfrm>
            <a:off x="7653511" y="3976365"/>
            <a:ext cx="4170761" cy="280831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240061"/>
            <a:ext cx="2441694" cy="520848"/>
          </a:xfrm>
          <a:prstGeom prst="rect">
            <a:avLst/>
          </a:prstGeom>
        </p:spPr>
        <p:txBody>
          <a:bodyPr wrap="none">
            <a:spAutoFit/>
          </a:bodyPr>
          <a:lstStyle/>
          <a:p>
            <a:pPr algn="just">
              <a:lnSpc>
                <a:spcPct val="150000"/>
              </a:lnSpc>
            </a:pPr>
            <a:r>
              <a:rPr lang="zh-CN" altLang="en-US" sz="2200" dirty="0" smtClean="0">
                <a:latin typeface="+mj-ea"/>
                <a:ea typeface="+mj-ea"/>
              </a:rPr>
              <a:t>（一）</a:t>
            </a:r>
            <a:r>
              <a:rPr lang="en-US" altLang="zh-CN" sz="2200" dirty="0" smtClean="0">
                <a:latin typeface="+mj-ea"/>
                <a:ea typeface="+mj-ea"/>
              </a:rPr>
              <a:t>《</a:t>
            </a:r>
            <a:r>
              <a:rPr lang="zh-CN" altLang="en-US" sz="2200" dirty="0" smtClean="0">
                <a:latin typeface="+mj-ea"/>
                <a:ea typeface="+mj-ea"/>
              </a:rPr>
              <a:t>白毛女</a:t>
            </a:r>
            <a:r>
              <a:rPr lang="en-US" altLang="zh-CN" sz="2200" dirty="0" smtClean="0">
                <a:latin typeface="+mj-ea"/>
                <a:ea typeface="+mj-ea"/>
              </a:rPr>
              <a:t>》</a:t>
            </a:r>
            <a:endParaRPr lang="zh-CN" altLang="en-US" sz="2200" dirty="0">
              <a:latin typeface="+mj-ea"/>
              <a:ea typeface="+mj-ea"/>
            </a:endParaRPr>
          </a:p>
        </p:txBody>
      </p:sp>
      <p:sp>
        <p:nvSpPr>
          <p:cNvPr id="8" name="矩形 7"/>
          <p:cNvSpPr/>
          <p:nvPr/>
        </p:nvSpPr>
        <p:spPr>
          <a:xfrm>
            <a:off x="1460823" y="2320181"/>
            <a:ext cx="10225136" cy="2123658"/>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，五幕歌剧，由延安鲁迅艺术学院集体创作于</a:t>
            </a:r>
            <a:r>
              <a:rPr lang="en-US" altLang="zh-CN" sz="2200" dirty="0" smtClean="0">
                <a:latin typeface="+mn-ea"/>
                <a:ea typeface="+mn-ea"/>
              </a:rPr>
              <a:t>1945</a:t>
            </a:r>
            <a:r>
              <a:rPr lang="zh-CN" altLang="en-US" sz="2200" dirty="0" smtClean="0">
                <a:latin typeface="+mn-ea"/>
                <a:ea typeface="+mn-ea"/>
              </a:rPr>
              <a:t>年。贺敬之、丁毅执笔，马可、张鲁、瞿维、焕之、向隅、陈紫、刘炽等作曲。</a:t>
            </a:r>
            <a:r>
              <a:rPr lang="en-US" altLang="zh-CN" sz="2200" dirty="0" smtClean="0">
                <a:latin typeface="+mn-ea"/>
                <a:ea typeface="+mn-ea"/>
              </a:rPr>
              <a:t>1945</a:t>
            </a:r>
            <a:r>
              <a:rPr lang="zh-CN" altLang="en-US" sz="2200" dirty="0" smtClean="0">
                <a:latin typeface="+mn-ea"/>
                <a:ea typeface="+mn-ea"/>
              </a:rPr>
              <a:t>年</a:t>
            </a:r>
            <a:r>
              <a:rPr lang="en-US" altLang="zh-CN" sz="2200" dirty="0" smtClean="0">
                <a:latin typeface="+mn-ea"/>
                <a:ea typeface="+mn-ea"/>
              </a:rPr>
              <a:t>4</a:t>
            </a:r>
            <a:r>
              <a:rPr lang="zh-CN" altLang="en-US" sz="2200" dirty="0" smtClean="0">
                <a:latin typeface="+mn-ea"/>
                <a:ea typeface="+mn-ea"/>
              </a:rPr>
              <a:t>月为庆祝中国共产党第七次代表大会召开，</a:t>
            </a:r>
            <a:r>
              <a:rPr lang="en-US" altLang="zh-CN" sz="2200" dirty="0" smtClean="0">
                <a:latin typeface="+mn-ea"/>
                <a:ea typeface="+mn-ea"/>
              </a:rPr>
              <a:t>《</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首演于延安，后在延安连续演出</a:t>
            </a:r>
            <a:r>
              <a:rPr lang="en-US" altLang="zh-CN" sz="2200" dirty="0" smtClean="0">
                <a:latin typeface="+mn-ea"/>
                <a:ea typeface="+mn-ea"/>
              </a:rPr>
              <a:t>30</a:t>
            </a:r>
            <a:r>
              <a:rPr lang="zh-CN" altLang="en-US" sz="2200" dirty="0" smtClean="0">
                <a:latin typeface="+mn-ea"/>
                <a:ea typeface="+mn-ea"/>
              </a:rPr>
              <a:t>多场，观众反应强烈，中国共产党中央委员会给予高度评价。</a:t>
            </a:r>
            <a:endParaRPr lang="zh-CN" altLang="en-US" sz="2200" dirty="0" smtClean="0">
              <a:latin typeface="+mn-ea"/>
              <a:ea typeface="+mn-ea"/>
            </a:endParaRPr>
          </a:p>
        </p:txBody>
      </p:sp>
      <p:pic>
        <p:nvPicPr>
          <p:cNvPr id="9" name="图片 8" descr="礼花1.jpg"/>
          <p:cNvPicPr>
            <a:picLocks noChangeAspect="1"/>
          </p:cNvPicPr>
          <p:nvPr/>
        </p:nvPicPr>
        <p:blipFill>
          <a:blip r:embed="rId1" cstate="print"/>
          <a:stretch>
            <a:fillRect/>
          </a:stretch>
        </p:blipFill>
        <p:spPr>
          <a:xfrm>
            <a:off x="10101783" y="880021"/>
            <a:ext cx="1437139" cy="1384076"/>
          </a:xfrm>
          <a:prstGeom prst="rect">
            <a:avLst/>
          </a:prstGeom>
        </p:spPr>
      </p:pic>
      <p:pic>
        <p:nvPicPr>
          <p:cNvPr id="10" name="Picture 2"/>
          <p:cNvPicPr>
            <a:picLocks noChangeAspect="1" noChangeArrowheads="1"/>
          </p:cNvPicPr>
          <p:nvPr/>
        </p:nvPicPr>
        <p:blipFill>
          <a:blip r:embed="rId2" cstate="print"/>
          <a:srcRect/>
          <a:stretch>
            <a:fillRect/>
          </a:stretch>
        </p:blipFill>
        <p:spPr bwMode="auto">
          <a:xfrm>
            <a:off x="1604839" y="4480421"/>
            <a:ext cx="2880320" cy="2391918"/>
          </a:xfrm>
          <a:prstGeom prst="rect">
            <a:avLst/>
          </a:prstGeom>
          <a:noFill/>
          <a:ln w="9525">
            <a:noFill/>
            <a:miter lim="800000"/>
            <a:headEnd/>
            <a:tailEnd/>
          </a:ln>
        </p:spPr>
      </p:pic>
      <p:sp>
        <p:nvSpPr>
          <p:cNvPr id="11" name="矩形 10"/>
          <p:cNvSpPr/>
          <p:nvPr/>
        </p:nvSpPr>
        <p:spPr>
          <a:xfrm>
            <a:off x="4557167" y="4696445"/>
            <a:ext cx="7056784" cy="2123658"/>
          </a:xfrm>
          <a:prstGeom prst="rect">
            <a:avLst/>
          </a:prstGeom>
        </p:spPr>
        <p:txBody>
          <a:bodyPr wrap="square">
            <a:spAutoFit/>
          </a:bodyPr>
          <a:lstStyle/>
          <a:p>
            <a:pPr algn="just">
              <a:lnSpc>
                <a:spcPct val="150000"/>
              </a:lnSpc>
            </a:pPr>
            <a:r>
              <a:rPr lang="zh-CN" altLang="en-US" sz="2200" dirty="0" smtClean="0">
                <a:latin typeface="+mn-ea"/>
                <a:ea typeface="+mn-ea"/>
              </a:rPr>
              <a:t>    中华人民共和国成立以后，创作者对</a:t>
            </a:r>
            <a:r>
              <a:rPr lang="en-US" altLang="zh-CN" sz="2200" dirty="0" smtClean="0">
                <a:latin typeface="+mn-ea"/>
                <a:ea typeface="+mn-ea"/>
              </a:rPr>
              <a:t>《</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做了一次较大的修改加工。</a:t>
            </a:r>
            <a:r>
              <a:rPr lang="en-US" altLang="zh-CN" sz="2200" dirty="0" smtClean="0">
                <a:latin typeface="+mn-ea"/>
                <a:ea typeface="+mn-ea"/>
              </a:rPr>
              <a:t>1952</a:t>
            </a:r>
            <a:r>
              <a:rPr lang="zh-CN" altLang="en-US" sz="2200" dirty="0" smtClean="0">
                <a:latin typeface="+mn-ea"/>
                <a:ea typeface="+mn-ea"/>
              </a:rPr>
              <a:t>年</a:t>
            </a:r>
            <a:r>
              <a:rPr lang="en-US" altLang="zh-CN" sz="2200" dirty="0" smtClean="0">
                <a:latin typeface="+mn-ea"/>
                <a:ea typeface="+mn-ea"/>
              </a:rPr>
              <a:t>4</a:t>
            </a:r>
            <a:r>
              <a:rPr lang="zh-CN" altLang="en-US" sz="2200" dirty="0" smtClean="0">
                <a:latin typeface="+mn-ea"/>
                <a:ea typeface="+mn-ea"/>
              </a:rPr>
              <a:t>月，人民文学出版社出版了剧本和主旋律乐谱。</a:t>
            </a:r>
            <a:r>
              <a:rPr lang="en-US" altLang="zh-CN" sz="2200" dirty="0" smtClean="0">
                <a:latin typeface="+mn-ea"/>
                <a:ea typeface="+mn-ea"/>
              </a:rPr>
              <a:t>2004</a:t>
            </a:r>
            <a:r>
              <a:rPr lang="zh-CN" altLang="en-US" sz="2200" dirty="0" smtClean="0">
                <a:latin typeface="+mn-ea"/>
                <a:ea typeface="+mn-ea"/>
              </a:rPr>
              <a:t>年</a:t>
            </a:r>
            <a:r>
              <a:rPr lang="en-US" altLang="zh-CN" sz="2200" dirty="0" smtClean="0">
                <a:latin typeface="+mn-ea"/>
                <a:ea typeface="+mn-ea"/>
              </a:rPr>
              <a:t>9</a:t>
            </a:r>
            <a:r>
              <a:rPr lang="zh-CN" altLang="en-US" sz="2200" dirty="0" smtClean="0">
                <a:latin typeface="+mn-ea"/>
                <a:ea typeface="+mn-ea"/>
              </a:rPr>
              <a:t>月，上海音乐出版社出版了歌剧总谱。</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6767" y="1384077"/>
            <a:ext cx="3005951" cy="430887"/>
          </a:xfrm>
          <a:prstGeom prst="rect">
            <a:avLst/>
          </a:prstGeom>
          <a:solidFill>
            <a:srgbClr val="FFFF00"/>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北风吹</a:t>
            </a:r>
            <a:r>
              <a:rPr lang="en-US" altLang="zh-CN" sz="2200" dirty="0" smtClean="0">
                <a:latin typeface="+mj-ea"/>
                <a:ea typeface="+mj-ea"/>
              </a:rPr>
              <a:t>》</a:t>
            </a:r>
            <a:endParaRPr lang="zh-CN" altLang="en-US" sz="2200" dirty="0" smtClean="0">
              <a:latin typeface="+mj-ea"/>
              <a:ea typeface="+mj-ea"/>
            </a:endParaRPr>
          </a:p>
        </p:txBody>
      </p:sp>
      <p:pic>
        <p:nvPicPr>
          <p:cNvPr id="8" name="图片 7" descr="北风吹.png"/>
          <p:cNvPicPr>
            <a:picLocks noChangeAspect="1"/>
          </p:cNvPicPr>
          <p:nvPr/>
        </p:nvPicPr>
        <p:blipFill>
          <a:blip r:embed="rId1" cstate="print"/>
          <a:stretch>
            <a:fillRect/>
          </a:stretch>
        </p:blipFill>
        <p:spPr>
          <a:xfrm>
            <a:off x="4485159" y="1600101"/>
            <a:ext cx="5191374" cy="502803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956767" y="1240061"/>
            <a:ext cx="2159566" cy="520848"/>
          </a:xfrm>
          <a:prstGeom prst="rect">
            <a:avLst/>
          </a:prstGeom>
        </p:spPr>
        <p:txBody>
          <a:bodyPr wrap="none">
            <a:spAutoFit/>
          </a:bodyPr>
          <a:lstStyle/>
          <a:p>
            <a:pPr algn="just">
              <a:lnSpc>
                <a:spcPct val="150000"/>
              </a:lnSpc>
            </a:pPr>
            <a:r>
              <a:rPr lang="zh-CN" altLang="en-US" sz="2200" dirty="0" smtClean="0">
                <a:latin typeface="+mj-ea"/>
                <a:ea typeface="+mj-ea"/>
              </a:rPr>
              <a:t>（二）</a:t>
            </a:r>
            <a:r>
              <a:rPr lang="en-US" altLang="zh-CN" sz="2200" dirty="0" smtClean="0">
                <a:latin typeface="+mj-ea"/>
                <a:ea typeface="+mj-ea"/>
              </a:rPr>
              <a:t>《</a:t>
            </a:r>
            <a:r>
              <a:rPr lang="zh-CN" altLang="en-US" sz="2200" dirty="0" smtClean="0">
                <a:latin typeface="+mj-ea"/>
                <a:ea typeface="+mj-ea"/>
              </a:rPr>
              <a:t>江姐</a:t>
            </a:r>
            <a:r>
              <a:rPr lang="en-US" altLang="zh-CN" sz="2200" dirty="0" smtClean="0">
                <a:latin typeface="+mj-ea"/>
                <a:ea typeface="+mj-ea"/>
              </a:rPr>
              <a:t>》</a:t>
            </a:r>
            <a:endParaRPr lang="zh-CN" altLang="en-US" sz="2200" dirty="0" smtClean="0">
              <a:latin typeface="+mj-ea"/>
              <a:ea typeface="+mj-ea"/>
            </a:endParaRPr>
          </a:p>
        </p:txBody>
      </p:sp>
      <p:pic>
        <p:nvPicPr>
          <p:cNvPr id="5122" name="Picture 2"/>
          <p:cNvPicPr>
            <a:picLocks noChangeAspect="1" noChangeArrowheads="1"/>
          </p:cNvPicPr>
          <p:nvPr/>
        </p:nvPicPr>
        <p:blipFill>
          <a:blip r:embed="rId1" cstate="print"/>
          <a:srcRect/>
          <a:stretch>
            <a:fillRect/>
          </a:stretch>
        </p:blipFill>
        <p:spPr bwMode="auto">
          <a:xfrm>
            <a:off x="1460823" y="2320181"/>
            <a:ext cx="5238750" cy="3190875"/>
          </a:xfrm>
          <a:prstGeom prst="rect">
            <a:avLst/>
          </a:prstGeom>
          <a:noFill/>
          <a:ln w="9525">
            <a:noFill/>
            <a:miter lim="800000"/>
            <a:headEnd/>
            <a:tailEnd/>
          </a:ln>
        </p:spPr>
      </p:pic>
      <p:sp>
        <p:nvSpPr>
          <p:cNvPr id="9" name="矩形 8"/>
          <p:cNvSpPr/>
          <p:nvPr/>
        </p:nvSpPr>
        <p:spPr>
          <a:xfrm>
            <a:off x="6789415" y="2320181"/>
            <a:ext cx="5040560" cy="3139321"/>
          </a:xfrm>
          <a:prstGeom prst="rect">
            <a:avLst/>
          </a:prstGeom>
        </p:spPr>
        <p:txBody>
          <a:bodyPr wrap="square">
            <a:spAutoFit/>
          </a:bodyPr>
          <a:lstStyle/>
          <a:p>
            <a:pPr algn="just">
              <a:lnSpc>
                <a:spcPct val="150000"/>
              </a:lnSpc>
            </a:pPr>
            <a:r>
              <a:rPr lang="zh-CN" altLang="en-US" sz="2200" dirty="0" smtClean="0">
                <a:latin typeface="+mn-ea"/>
                <a:ea typeface="+mn-ea"/>
              </a:rPr>
              <a:t>    歌剧</a:t>
            </a:r>
            <a:r>
              <a:rPr lang="en-US" altLang="zh-CN" sz="2200" dirty="0" smtClean="0">
                <a:latin typeface="+mn-ea"/>
                <a:ea typeface="+mn-ea"/>
              </a:rPr>
              <a:t>《</a:t>
            </a:r>
            <a:r>
              <a:rPr lang="zh-CN" altLang="en-US" sz="2200" dirty="0" smtClean="0">
                <a:latin typeface="+mn-ea"/>
                <a:ea typeface="+mn-ea"/>
              </a:rPr>
              <a:t>江姐</a:t>
            </a:r>
            <a:r>
              <a:rPr lang="en-US" altLang="zh-CN" sz="2200" dirty="0" smtClean="0">
                <a:latin typeface="+mn-ea"/>
                <a:ea typeface="+mn-ea"/>
              </a:rPr>
              <a:t>》</a:t>
            </a:r>
            <a:r>
              <a:rPr lang="zh-CN" altLang="en-US" sz="2200" dirty="0" smtClean="0">
                <a:latin typeface="+mn-ea"/>
                <a:ea typeface="+mn-ea"/>
              </a:rPr>
              <a:t>是中国民族歌剧的经典之作，该剧根据罗广斌、杨益言的长篇小说</a:t>
            </a:r>
            <a:r>
              <a:rPr lang="en-US" altLang="zh-CN" sz="2200" dirty="0" smtClean="0">
                <a:latin typeface="+mn-ea"/>
                <a:ea typeface="+mn-ea"/>
              </a:rPr>
              <a:t>《</a:t>
            </a:r>
            <a:r>
              <a:rPr lang="zh-CN" altLang="en-US" sz="2200" dirty="0" smtClean="0">
                <a:latin typeface="+mn-ea"/>
                <a:ea typeface="+mn-ea"/>
              </a:rPr>
              <a:t>红岩</a:t>
            </a:r>
            <a:r>
              <a:rPr lang="en-US" altLang="zh-CN" sz="2200" dirty="0" smtClean="0">
                <a:latin typeface="+mn-ea"/>
                <a:ea typeface="+mn-ea"/>
              </a:rPr>
              <a:t>》</a:t>
            </a:r>
            <a:r>
              <a:rPr lang="zh-CN" altLang="en-US" sz="2200" dirty="0" smtClean="0">
                <a:latin typeface="+mn-ea"/>
                <a:ea typeface="+mn-ea"/>
              </a:rPr>
              <a:t>改编而成，由阎肃编剧，羊鸣、姜春阳、金砂作曲，中国人民解放军空军政治部歌剧团于</a:t>
            </a:r>
            <a:r>
              <a:rPr lang="en-US" altLang="zh-CN" sz="2200" dirty="0" smtClean="0">
                <a:latin typeface="+mn-ea"/>
                <a:ea typeface="+mn-ea"/>
              </a:rPr>
              <a:t>1964 </a:t>
            </a:r>
            <a:r>
              <a:rPr lang="zh-CN" altLang="en-US" sz="2200" dirty="0" smtClean="0">
                <a:latin typeface="+mn-ea"/>
                <a:ea typeface="+mn-ea"/>
              </a:rPr>
              <a:t>年首演于北京。</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956767" y="1312069"/>
            <a:ext cx="3005951" cy="430887"/>
          </a:xfrm>
          <a:prstGeom prst="rect">
            <a:avLst/>
          </a:prstGeom>
          <a:solidFill>
            <a:srgbClr val="FF6699"/>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红梅赞</a:t>
            </a:r>
            <a:r>
              <a:rPr lang="en-US" altLang="zh-CN" sz="2200" dirty="0" smtClean="0">
                <a:latin typeface="+mj-ea"/>
                <a:ea typeface="+mj-ea"/>
              </a:rPr>
              <a:t>》</a:t>
            </a:r>
            <a:endParaRPr lang="zh-CN" altLang="en-US" sz="2200" dirty="0" smtClean="0">
              <a:latin typeface="+mj-ea"/>
              <a:ea typeface="+mj-ea"/>
            </a:endParaRPr>
          </a:p>
        </p:txBody>
      </p:sp>
      <p:pic>
        <p:nvPicPr>
          <p:cNvPr id="8" name="图片 7" descr="红梅赞.png"/>
          <p:cNvPicPr>
            <a:picLocks noChangeAspect="1"/>
          </p:cNvPicPr>
          <p:nvPr/>
        </p:nvPicPr>
        <p:blipFill>
          <a:blip r:embed="rId1" cstate="print"/>
          <a:stretch>
            <a:fillRect/>
          </a:stretch>
        </p:blipFill>
        <p:spPr>
          <a:xfrm>
            <a:off x="4845199" y="1240061"/>
            <a:ext cx="3816424" cy="55749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602630" y="1240061"/>
            <a:ext cx="3005951" cy="600164"/>
          </a:xfrm>
          <a:prstGeom prst="rect">
            <a:avLst/>
          </a:prstGeom>
        </p:spPr>
        <p:txBody>
          <a:bodyPr wrap="none">
            <a:spAutoFit/>
          </a:bodyPr>
          <a:lstStyle/>
          <a:p>
            <a:pPr algn="just">
              <a:lnSpc>
                <a:spcPct val="150000"/>
              </a:lnSpc>
            </a:pPr>
            <a:r>
              <a:rPr lang="zh-CN" altLang="en-US" sz="2200" dirty="0" smtClean="0">
                <a:latin typeface="+mj-ea"/>
                <a:ea typeface="+mj-ea"/>
              </a:rPr>
              <a:t>（三）</a:t>
            </a:r>
            <a:r>
              <a:rPr lang="en-US" altLang="zh-CN" sz="2200" dirty="0" smtClean="0">
                <a:latin typeface="+mj-ea"/>
                <a:ea typeface="+mj-ea"/>
              </a:rPr>
              <a:t>《</a:t>
            </a:r>
            <a:r>
              <a:rPr lang="zh-CN" altLang="en-US" sz="2200" dirty="0" smtClean="0">
                <a:latin typeface="+mj-ea"/>
                <a:ea typeface="+mj-ea"/>
              </a:rPr>
              <a:t>洪湖赤卫队</a:t>
            </a:r>
            <a:r>
              <a:rPr lang="en-US" altLang="zh-CN" sz="2200" dirty="0" smtClean="0">
                <a:latin typeface="+mj-ea"/>
                <a:ea typeface="+mj-ea"/>
              </a:rPr>
              <a:t>》</a:t>
            </a:r>
            <a:endParaRPr lang="zh-CN" altLang="en-US" sz="2200" dirty="0">
              <a:latin typeface="+mj-ea"/>
              <a:ea typeface="+mj-ea"/>
            </a:endParaRPr>
          </a:p>
        </p:txBody>
      </p:sp>
      <p:pic>
        <p:nvPicPr>
          <p:cNvPr id="6146" name="Picture 2"/>
          <p:cNvPicPr>
            <a:picLocks noChangeAspect="1" noChangeArrowheads="1"/>
          </p:cNvPicPr>
          <p:nvPr/>
        </p:nvPicPr>
        <p:blipFill>
          <a:blip r:embed="rId1" cstate="print"/>
          <a:srcRect/>
          <a:stretch>
            <a:fillRect/>
          </a:stretch>
        </p:blipFill>
        <p:spPr bwMode="auto">
          <a:xfrm>
            <a:off x="2180903" y="2032149"/>
            <a:ext cx="6096000" cy="4572000"/>
          </a:xfrm>
          <a:prstGeom prst="rect">
            <a:avLst/>
          </a:prstGeom>
          <a:noFill/>
          <a:ln w="9525">
            <a:noFill/>
            <a:miter lim="800000"/>
            <a:headEnd/>
            <a:tailEnd/>
          </a:ln>
        </p:spPr>
      </p:pic>
      <p:sp>
        <p:nvSpPr>
          <p:cNvPr id="8" name="矩形 7"/>
          <p:cNvSpPr/>
          <p:nvPr/>
        </p:nvSpPr>
        <p:spPr>
          <a:xfrm>
            <a:off x="8517607" y="2968253"/>
            <a:ext cx="2448272" cy="2631490"/>
          </a:xfrm>
          <a:prstGeom prst="rect">
            <a:avLst/>
          </a:prstGeom>
        </p:spPr>
        <p:txBody>
          <a:bodyPr wrap="square">
            <a:spAutoFit/>
          </a:bodyPr>
          <a:lstStyle/>
          <a:p>
            <a:pPr algn="just">
              <a:lnSpc>
                <a:spcPct val="150000"/>
              </a:lnSpc>
            </a:pPr>
            <a:r>
              <a:rPr lang="zh-CN" altLang="en-US" sz="2200" dirty="0" smtClean="0">
                <a:latin typeface="+mn-ea"/>
                <a:ea typeface="+mn-ea"/>
              </a:rPr>
              <a:t>歌剧</a:t>
            </a:r>
            <a:r>
              <a:rPr lang="en-US" altLang="zh-CN" sz="2200" dirty="0" smtClean="0">
                <a:latin typeface="+mn-ea"/>
                <a:ea typeface="+mn-ea"/>
              </a:rPr>
              <a:t>《</a:t>
            </a:r>
            <a:r>
              <a:rPr lang="zh-CN" altLang="en-US" sz="2200" dirty="0" smtClean="0">
                <a:latin typeface="+mn-ea"/>
                <a:ea typeface="+mn-ea"/>
              </a:rPr>
              <a:t>洪湖赤卫队</a:t>
            </a:r>
            <a:r>
              <a:rPr lang="en-US" altLang="zh-CN" sz="2200" dirty="0" smtClean="0">
                <a:latin typeface="+mn-ea"/>
                <a:ea typeface="+mn-ea"/>
              </a:rPr>
              <a:t>》</a:t>
            </a:r>
            <a:r>
              <a:rPr lang="zh-CN" altLang="en-US" sz="2200" dirty="0" smtClean="0">
                <a:latin typeface="+mn-ea"/>
                <a:ea typeface="+mn-ea"/>
              </a:rPr>
              <a:t>是中国歌剧史上的不朽之作，是第二代中国民族歌剧的代表作。</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956767" y="1312069"/>
            <a:ext cx="4134465" cy="430887"/>
          </a:xfrm>
          <a:prstGeom prst="rect">
            <a:avLst/>
          </a:prstGeom>
          <a:solidFill>
            <a:srgbClr val="CC99FF"/>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洪湖水，浪打浪</a:t>
            </a:r>
            <a:r>
              <a:rPr lang="en-US" altLang="zh-CN" sz="2200" dirty="0" smtClean="0">
                <a:latin typeface="+mj-ea"/>
                <a:ea typeface="+mj-ea"/>
              </a:rPr>
              <a:t>》</a:t>
            </a:r>
            <a:endParaRPr lang="zh-CN" altLang="en-US" sz="2200" dirty="0" smtClean="0">
              <a:latin typeface="+mj-ea"/>
              <a:ea typeface="+mj-ea"/>
            </a:endParaRPr>
          </a:p>
        </p:txBody>
      </p:sp>
      <p:pic>
        <p:nvPicPr>
          <p:cNvPr id="8" name="图片 7" descr="洪湖水  浪打浪.png"/>
          <p:cNvPicPr>
            <a:picLocks noChangeAspect="1"/>
          </p:cNvPicPr>
          <p:nvPr/>
        </p:nvPicPr>
        <p:blipFill>
          <a:blip r:embed="rId1" cstate="print"/>
          <a:stretch>
            <a:fillRect/>
          </a:stretch>
        </p:blipFill>
        <p:spPr>
          <a:xfrm>
            <a:off x="5205239" y="1456085"/>
            <a:ext cx="5570052" cy="52446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837087" y="231949"/>
            <a:ext cx="492690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歌剧的产生与发展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884759" y="1312069"/>
            <a:ext cx="11233248" cy="1615827"/>
          </a:xfrm>
          <a:prstGeom prst="rect">
            <a:avLst/>
          </a:prstGeom>
        </p:spPr>
        <p:txBody>
          <a:bodyPr wrap="square">
            <a:spAutoFit/>
          </a:bodyPr>
          <a:lstStyle/>
          <a:p>
            <a:pPr algn="just">
              <a:lnSpc>
                <a:spcPct val="150000"/>
              </a:lnSpc>
            </a:pPr>
            <a:r>
              <a:rPr lang="zh-CN" altLang="en-US" sz="2200" dirty="0" smtClean="0">
                <a:latin typeface="+mn-ea"/>
                <a:ea typeface="+mn-ea"/>
              </a:rPr>
              <a:t>    歌剧（</a:t>
            </a:r>
            <a:r>
              <a:rPr lang="en-US" altLang="zh-CN" sz="2200" dirty="0" smtClean="0">
                <a:latin typeface="+mn-ea"/>
                <a:ea typeface="+mn-ea"/>
              </a:rPr>
              <a:t>opera</a:t>
            </a:r>
            <a:r>
              <a:rPr lang="zh-CN" altLang="en-US" sz="2200" dirty="0" smtClean="0">
                <a:latin typeface="+mn-ea"/>
                <a:ea typeface="+mn-ea"/>
              </a:rPr>
              <a:t>）是将音乐（声乐与器乐）、戏剧（剧本与表演）、文学（诗歌）、舞蹈（民间舞与芭蕾）、舞台美术等融为一体，以歌唱为主的一种综合性艺术，通常由咏叹调、宣叙调、合唱、重唱、间奏曲、舞蹈场面等组成。</a:t>
            </a:r>
            <a:endParaRPr lang="zh-CN" altLang="en-US" sz="2200" dirty="0">
              <a:latin typeface="+mn-ea"/>
              <a:ea typeface="+mn-ea"/>
            </a:endParaRPr>
          </a:p>
        </p:txBody>
      </p:sp>
      <p:sp>
        <p:nvSpPr>
          <p:cNvPr id="11" name="十字星 10"/>
          <p:cNvSpPr/>
          <p:nvPr/>
        </p:nvSpPr>
        <p:spPr>
          <a:xfrm>
            <a:off x="884759" y="1312069"/>
            <a:ext cx="576064" cy="504056"/>
          </a:xfrm>
          <a:prstGeom prst="star4">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4759" y="3328293"/>
            <a:ext cx="11305256" cy="2123658"/>
          </a:xfrm>
          <a:prstGeom prst="rect">
            <a:avLst/>
          </a:prstGeom>
        </p:spPr>
        <p:txBody>
          <a:bodyPr wrap="square">
            <a:spAutoFit/>
          </a:bodyPr>
          <a:lstStyle/>
          <a:p>
            <a:pPr algn="just">
              <a:lnSpc>
                <a:spcPct val="150000"/>
              </a:lnSpc>
            </a:pPr>
            <a:r>
              <a:rPr lang="zh-CN" altLang="en-US" sz="2200" dirty="0" smtClean="0">
                <a:latin typeface="+mn-ea"/>
                <a:ea typeface="+mn-ea"/>
              </a:rPr>
              <a:t>    欧洲歌剧发源于意大利的佛罗伦萨，卡契尼等人力图恢复古希腊悲剧，注重文字与音乐的结合，强调音乐的表情作用，改用主调风格的音乐。培里于</a:t>
            </a:r>
            <a:r>
              <a:rPr lang="en-US" altLang="zh-CN" sz="2200" dirty="0" smtClean="0">
                <a:latin typeface="+mn-ea"/>
                <a:ea typeface="+mn-ea"/>
              </a:rPr>
              <a:t>1594</a:t>
            </a:r>
            <a:r>
              <a:rPr lang="zh-CN" altLang="en-US" sz="2200" dirty="0" smtClean="0">
                <a:latin typeface="+mn-ea"/>
                <a:ea typeface="+mn-ea"/>
              </a:rPr>
              <a:t>年</a:t>
            </a:r>
            <a:r>
              <a:rPr lang="zh-CN" altLang="en-US" sz="2200" dirty="0" smtClean="0">
                <a:latin typeface="+mn-ea"/>
                <a:ea typeface="+mn-ea"/>
              </a:rPr>
              <a:t>根据里努契尼的剧本完成第一部作品</a:t>
            </a:r>
            <a:r>
              <a:rPr lang="en-US" altLang="zh-CN" sz="2200" dirty="0" smtClean="0">
                <a:latin typeface="+mn-ea"/>
                <a:ea typeface="+mn-ea"/>
              </a:rPr>
              <a:t>《</a:t>
            </a:r>
            <a:r>
              <a:rPr lang="zh-CN" altLang="en-US" sz="2200" dirty="0" smtClean="0">
                <a:latin typeface="+mn-ea"/>
                <a:ea typeface="+mn-ea"/>
              </a:rPr>
              <a:t>达芙妮</a:t>
            </a:r>
            <a:r>
              <a:rPr lang="en-US" altLang="zh-CN" sz="2200" dirty="0" smtClean="0">
                <a:latin typeface="+mn-ea"/>
                <a:ea typeface="+mn-ea"/>
              </a:rPr>
              <a:t>》</a:t>
            </a:r>
            <a:r>
              <a:rPr lang="zh-CN" altLang="en-US" sz="2200" dirty="0" smtClean="0">
                <a:latin typeface="+mn-ea"/>
                <a:ea typeface="+mn-ea"/>
              </a:rPr>
              <a:t>，但原稿失传，于是人们便将</a:t>
            </a:r>
            <a:r>
              <a:rPr lang="en-US" altLang="zh-CN" sz="2200" dirty="0" smtClean="0">
                <a:latin typeface="+mn-ea"/>
                <a:ea typeface="+mn-ea"/>
              </a:rPr>
              <a:t>1600</a:t>
            </a:r>
            <a:r>
              <a:rPr lang="zh-CN" altLang="en-US" sz="2200" dirty="0" smtClean="0">
                <a:latin typeface="+mn-ea"/>
                <a:ea typeface="+mn-ea"/>
              </a:rPr>
              <a:t>年</a:t>
            </a:r>
            <a:r>
              <a:rPr lang="zh-CN" altLang="en-US" sz="2200" dirty="0" smtClean="0">
                <a:latin typeface="+mn-ea"/>
                <a:ea typeface="+mn-ea"/>
              </a:rPr>
              <a:t>里努契尼、培里、卡契尼等人合作，为庆祝亨利四世婚礼而写成的</a:t>
            </a:r>
            <a:r>
              <a:rPr lang="en-US" altLang="zh-CN" sz="2200" dirty="0" smtClean="0">
                <a:latin typeface="+mn-ea"/>
                <a:ea typeface="+mn-ea"/>
              </a:rPr>
              <a:t>《</a:t>
            </a:r>
            <a:r>
              <a:rPr lang="zh-CN" altLang="en-US" sz="2200" dirty="0" smtClean="0">
                <a:latin typeface="+mn-ea"/>
                <a:ea typeface="+mn-ea"/>
              </a:rPr>
              <a:t>尤丽狄茜</a:t>
            </a:r>
            <a:r>
              <a:rPr lang="en-US" altLang="zh-CN" sz="2200" dirty="0" smtClean="0">
                <a:latin typeface="+mn-ea"/>
                <a:ea typeface="+mn-ea"/>
              </a:rPr>
              <a:t>》</a:t>
            </a:r>
            <a:r>
              <a:rPr lang="zh-CN" altLang="en-US" sz="2200" dirty="0" smtClean="0">
                <a:latin typeface="+mn-ea"/>
                <a:ea typeface="+mn-ea"/>
              </a:rPr>
              <a:t>认为是举世最早的一部西洋歌剧。</a:t>
            </a:r>
            <a:endParaRPr lang="zh-CN" altLang="en-US" sz="2200" dirty="0" smtClean="0">
              <a:latin typeface="+mn-ea"/>
              <a:ea typeface="+mn-ea"/>
            </a:endParaRPr>
          </a:p>
        </p:txBody>
      </p:sp>
      <p:sp>
        <p:nvSpPr>
          <p:cNvPr id="15" name="十字星 14"/>
          <p:cNvSpPr/>
          <p:nvPr/>
        </p:nvSpPr>
        <p:spPr>
          <a:xfrm>
            <a:off x="884759" y="3328293"/>
            <a:ext cx="576064" cy="504056"/>
          </a:xfrm>
          <a:prstGeom prst="star4">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772295" y="1240061"/>
            <a:ext cx="3005951" cy="520848"/>
          </a:xfrm>
          <a:prstGeom prst="rect">
            <a:avLst/>
          </a:prstGeom>
        </p:spPr>
        <p:txBody>
          <a:bodyPr wrap="none">
            <a:spAutoFit/>
          </a:bodyPr>
          <a:lstStyle/>
          <a:p>
            <a:pPr algn="just">
              <a:lnSpc>
                <a:spcPct val="150000"/>
              </a:lnSpc>
            </a:pPr>
            <a:r>
              <a:rPr lang="zh-CN" altLang="en-US" sz="2200" dirty="0" smtClean="0">
                <a:latin typeface="+mj-ea"/>
                <a:ea typeface="+mj-ea"/>
              </a:rPr>
              <a:t>（四）</a:t>
            </a:r>
            <a:r>
              <a:rPr lang="en-US" altLang="zh-CN" sz="2200" dirty="0" smtClean="0">
                <a:latin typeface="+mj-ea"/>
                <a:ea typeface="+mj-ea"/>
              </a:rPr>
              <a:t>《</a:t>
            </a:r>
            <a:r>
              <a:rPr lang="zh-CN" altLang="en-US" sz="2200" dirty="0" smtClean="0">
                <a:latin typeface="+mj-ea"/>
                <a:ea typeface="+mj-ea"/>
              </a:rPr>
              <a:t>小二黑结婚</a:t>
            </a:r>
            <a:r>
              <a:rPr lang="en-US" altLang="zh-CN" sz="2200" dirty="0" smtClean="0">
                <a:latin typeface="+mj-ea"/>
                <a:ea typeface="+mj-ea"/>
              </a:rPr>
              <a:t>》</a:t>
            </a:r>
            <a:endParaRPr lang="zh-CN" altLang="en-US" sz="2200" dirty="0" smtClean="0">
              <a:latin typeface="+mj-ea"/>
              <a:ea typeface="+mj-ea"/>
            </a:endParaRPr>
          </a:p>
        </p:txBody>
      </p:sp>
      <p:sp>
        <p:nvSpPr>
          <p:cNvPr id="8" name="矩形 7"/>
          <p:cNvSpPr/>
          <p:nvPr/>
        </p:nvSpPr>
        <p:spPr>
          <a:xfrm>
            <a:off x="1604839" y="2032149"/>
            <a:ext cx="10297144"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小二黑结婚</a:t>
            </a:r>
            <a:r>
              <a:rPr lang="en-US" altLang="zh-CN" sz="2200" dirty="0" smtClean="0">
                <a:latin typeface="+mn-ea"/>
                <a:ea typeface="+mn-ea"/>
              </a:rPr>
              <a:t>》</a:t>
            </a:r>
            <a:r>
              <a:rPr lang="zh-CN" altLang="en-US" sz="2200" dirty="0" smtClean="0">
                <a:latin typeface="+mn-ea"/>
                <a:ea typeface="+mn-ea"/>
              </a:rPr>
              <a:t>是由中央戏剧学院歌剧系根据赵树理的同名小说集体改编的五场歌剧，由田川、杨兰春执笔，马可、乔谷、贺飞、张佩衡作曲。</a:t>
            </a:r>
            <a:endParaRPr lang="zh-CN" altLang="en-US" sz="2200" dirty="0" smtClean="0">
              <a:latin typeface="+mn-ea"/>
              <a:ea typeface="+mn-ea"/>
            </a:endParaRPr>
          </a:p>
        </p:txBody>
      </p:sp>
      <p:sp>
        <p:nvSpPr>
          <p:cNvPr id="9" name="矩形 8"/>
          <p:cNvSpPr/>
          <p:nvPr/>
        </p:nvSpPr>
        <p:spPr>
          <a:xfrm>
            <a:off x="1676848" y="3544317"/>
            <a:ext cx="5184576" cy="2631490"/>
          </a:xfrm>
          <a:prstGeom prst="rect">
            <a:avLst/>
          </a:prstGeom>
        </p:spPr>
        <p:txBody>
          <a:bodyPr wrap="square">
            <a:spAutoFit/>
          </a:bodyPr>
          <a:lstStyle/>
          <a:p>
            <a:pPr algn="just">
              <a:lnSpc>
                <a:spcPct val="150000"/>
              </a:lnSpc>
            </a:pPr>
            <a:r>
              <a:rPr lang="zh-CN" altLang="en-US" sz="2200" dirty="0" smtClean="0">
                <a:latin typeface="+mn-ea"/>
                <a:ea typeface="+mn-ea"/>
              </a:rPr>
              <a:t>    该剧创作于</a:t>
            </a:r>
            <a:r>
              <a:rPr lang="en-US" altLang="zh-CN" sz="2200" dirty="0" smtClean="0">
                <a:latin typeface="+mn-ea"/>
                <a:ea typeface="+mn-ea"/>
              </a:rPr>
              <a:t>1952</a:t>
            </a:r>
            <a:r>
              <a:rPr lang="zh-CN" altLang="en-US" sz="2200" dirty="0" smtClean="0">
                <a:latin typeface="+mn-ea"/>
                <a:ea typeface="+mn-ea"/>
              </a:rPr>
              <a:t>年，于</a:t>
            </a:r>
            <a:r>
              <a:rPr lang="en-US" altLang="zh-CN" sz="2200" dirty="0" smtClean="0">
                <a:latin typeface="+mn-ea"/>
                <a:ea typeface="+mn-ea"/>
              </a:rPr>
              <a:t>1953</a:t>
            </a:r>
            <a:r>
              <a:rPr lang="zh-CN" altLang="en-US" sz="2200" dirty="0" smtClean="0">
                <a:latin typeface="+mn-ea"/>
                <a:ea typeface="+mn-ea"/>
              </a:rPr>
              <a:t>年由中央戏剧学院歌剧系首演于北京实验剧场，并被选为</a:t>
            </a:r>
            <a:r>
              <a:rPr lang="en-US" altLang="zh-CN" sz="2200" dirty="0" smtClean="0">
                <a:latin typeface="+mn-ea"/>
                <a:ea typeface="+mn-ea"/>
              </a:rPr>
              <a:t>1956</a:t>
            </a:r>
            <a:r>
              <a:rPr lang="zh-CN" altLang="en-US" sz="2200" dirty="0" smtClean="0">
                <a:latin typeface="+mn-ea"/>
                <a:ea typeface="+mn-ea"/>
              </a:rPr>
              <a:t>年第一届全国音乐周的上演剧目。</a:t>
            </a:r>
            <a:r>
              <a:rPr lang="en-US" altLang="zh-CN" sz="2200" dirty="0" smtClean="0">
                <a:latin typeface="+mn-ea"/>
                <a:ea typeface="+mn-ea"/>
              </a:rPr>
              <a:t>1957</a:t>
            </a:r>
            <a:r>
              <a:rPr lang="zh-CN" altLang="en-US" sz="2200" dirty="0" smtClean="0">
                <a:latin typeface="+mn-ea"/>
                <a:ea typeface="+mn-ea"/>
              </a:rPr>
              <a:t>年，中国戏剧出版社出版了该剧的剧本和曲谱。</a:t>
            </a:r>
            <a:endParaRPr lang="zh-CN" altLang="en-US" sz="2200" dirty="0" smtClean="0">
              <a:latin typeface="+mn-ea"/>
              <a:ea typeface="+mn-ea"/>
            </a:endParaRPr>
          </a:p>
        </p:txBody>
      </p:sp>
      <p:pic>
        <p:nvPicPr>
          <p:cNvPr id="7170" name="Picture 2"/>
          <p:cNvPicPr>
            <a:picLocks noChangeAspect="1" noChangeArrowheads="1"/>
          </p:cNvPicPr>
          <p:nvPr/>
        </p:nvPicPr>
        <p:blipFill>
          <a:blip r:embed="rId1" cstate="print"/>
          <a:srcRect/>
          <a:stretch>
            <a:fillRect/>
          </a:stretch>
        </p:blipFill>
        <p:spPr bwMode="auto">
          <a:xfrm>
            <a:off x="7149455" y="3328293"/>
            <a:ext cx="4600575" cy="29813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236119" y="591989"/>
              <a:ext cx="28787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中国歌剧鉴赏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956767" y="1456085"/>
            <a:ext cx="5262979" cy="430887"/>
          </a:xfrm>
          <a:prstGeom prst="rect">
            <a:avLst/>
          </a:prstGeom>
          <a:solidFill>
            <a:srgbClr val="FF6699"/>
          </a:solidFill>
        </p:spPr>
        <p:txBody>
          <a:bodyPr wrap="none">
            <a:spAutoFit/>
          </a:bodyPr>
          <a:lstStyle/>
          <a:p>
            <a:r>
              <a:rPr lang="zh-CN" altLang="en-US" sz="2200" dirty="0" smtClean="0">
                <a:latin typeface="+mj-ea"/>
                <a:ea typeface="+mj-ea"/>
              </a:rPr>
              <a:t>唱段选听：</a:t>
            </a:r>
            <a:r>
              <a:rPr lang="en-US" altLang="zh-CN" sz="2200" dirty="0" smtClean="0">
                <a:latin typeface="+mj-ea"/>
                <a:ea typeface="+mj-ea"/>
              </a:rPr>
              <a:t>《</a:t>
            </a:r>
            <a:r>
              <a:rPr lang="zh-CN" altLang="en-US" sz="2200" dirty="0" smtClean="0">
                <a:latin typeface="+mj-ea"/>
                <a:ea typeface="+mj-ea"/>
              </a:rPr>
              <a:t>清粼粼的水来蓝莹莹的天</a:t>
            </a:r>
            <a:r>
              <a:rPr lang="en-US" altLang="zh-CN" sz="2200" dirty="0" smtClean="0">
                <a:latin typeface="+mj-ea"/>
                <a:ea typeface="+mj-ea"/>
              </a:rPr>
              <a:t>》</a:t>
            </a:r>
            <a:endParaRPr lang="zh-CN" altLang="en-US" sz="2200" dirty="0" smtClean="0">
              <a:latin typeface="+mj-ea"/>
              <a:ea typeface="+mj-ea"/>
            </a:endParaRPr>
          </a:p>
        </p:txBody>
      </p:sp>
      <p:pic>
        <p:nvPicPr>
          <p:cNvPr id="8" name="图片 7" descr="清粼粼的水来蓝盈盈的天.png"/>
          <p:cNvPicPr>
            <a:picLocks noChangeAspect="1"/>
          </p:cNvPicPr>
          <p:nvPr/>
        </p:nvPicPr>
        <p:blipFill>
          <a:blip r:embed="rId1" cstate="print"/>
          <a:stretch>
            <a:fillRect/>
          </a:stretch>
        </p:blipFill>
        <p:spPr>
          <a:xfrm>
            <a:off x="6501383" y="1456085"/>
            <a:ext cx="5072608" cy="513299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744117"/>
            <a:ext cx="11161240" cy="2862322"/>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歌剧从诞生至今，已经有</a:t>
            </a:r>
            <a:r>
              <a:rPr lang="en-US" altLang="zh-CN" sz="2000" dirty="0" smtClean="0">
                <a:latin typeface="楷体" panose="02010609060101010101" pitchFamily="49" charset="-122"/>
                <a:ea typeface="楷体" panose="02010609060101010101" pitchFamily="49" charset="-122"/>
              </a:rPr>
              <a:t>400</a:t>
            </a:r>
            <a:r>
              <a:rPr lang="zh-CN" altLang="en-US" sz="2000" dirty="0" smtClean="0">
                <a:latin typeface="楷体" panose="02010609060101010101" pitchFamily="49" charset="-122"/>
                <a:ea typeface="楷体" panose="02010609060101010101" pitchFamily="49" charset="-122"/>
              </a:rPr>
              <a:t>多年的历史了。歌剧在不断发展和演变的过程中不仅数量增多，而且描写的内容和表现的手法等也越来越丰富多彩，令人赏心悦目。</a:t>
            </a:r>
            <a:endParaRPr lang="zh-CN" altLang="en-US" sz="2000" dirty="0" smtClean="0">
              <a:latin typeface="楷体" panose="02010609060101010101" pitchFamily="49" charset="-122"/>
              <a:ea typeface="楷体" panose="02010609060101010101" pitchFamily="49" charset="-122"/>
            </a:endParaRPr>
          </a:p>
          <a:p>
            <a:pPr algn="just">
              <a:lnSpc>
                <a:spcPct val="150000"/>
              </a:lnSpc>
            </a:pPr>
            <a:endParaRPr lang="en-US" altLang="zh-CN" sz="2000" dirty="0" smtClean="0">
              <a:latin typeface="楷体" panose="02010609060101010101" pitchFamily="49" charset="-122"/>
              <a:ea typeface="楷体" panose="02010609060101010101" pitchFamily="49" charset="-122"/>
            </a:endParaRPr>
          </a:p>
          <a:p>
            <a:pPr algn="just">
              <a:lnSpc>
                <a:spcPct val="150000"/>
              </a:lnSpc>
            </a:pPr>
            <a:r>
              <a:rPr lang="zh-CN" altLang="en-US" sz="2000" dirty="0" smtClean="0">
                <a:latin typeface="楷体" panose="02010609060101010101" pitchFamily="49" charset="-122"/>
                <a:ea typeface="楷体" panose="02010609060101010101" pitchFamily="49" charset="-122"/>
              </a:rPr>
              <a:t>    歌剧鉴赏前期的准备工作十分重要，它将直接影响歌剧鉴赏的效果，如能预先多阅读一些有关内容的资料，如作曲家与作品的介绍（包括作品产生的时代背景、作品描写的内容等），能阅读剧本，了解具体内容，做到心中有数，再去鉴赏有关音像资料，这样效果会更好。</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316807" y="1600101"/>
            <a:ext cx="4209101" cy="4680520"/>
          </a:xfrm>
          <a:prstGeom prst="rect">
            <a:avLst/>
          </a:prstGeom>
        </p:spPr>
      </p:pic>
      <p:sp>
        <p:nvSpPr>
          <p:cNvPr id="7" name="矩形 6"/>
          <p:cNvSpPr/>
          <p:nvPr/>
        </p:nvSpPr>
        <p:spPr>
          <a:xfrm>
            <a:off x="5637287" y="2608213"/>
            <a:ext cx="6840760" cy="2308324"/>
          </a:xfrm>
          <a:prstGeom prst="rect">
            <a:avLst/>
          </a:prstGeom>
        </p:spPr>
        <p:txBody>
          <a:bodyPr wrap="squar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什么是歌剧？歌剧的体裁和内容有哪些？</a:t>
            </a:r>
            <a:endParaRPr lang="zh-CN" altLang="en-US" sz="2400" dirty="0" smtClean="0">
              <a:latin typeface="+mj-ea"/>
              <a:ea typeface="+mj-ea"/>
            </a:endParaRPr>
          </a:p>
          <a:p>
            <a:pPr algn="just">
              <a:lnSpc>
                <a:spcPct val="150000"/>
              </a:lnSpc>
            </a:pPr>
            <a:r>
              <a:rPr lang="en-US" altLang="zh-CN" sz="2400" dirty="0" smtClean="0">
                <a:latin typeface="+mj-ea"/>
                <a:ea typeface="+mj-ea"/>
              </a:rPr>
              <a:t>2. </a:t>
            </a:r>
            <a:r>
              <a:rPr lang="zh-CN" altLang="en-US" sz="2400" dirty="0" smtClean="0">
                <a:latin typeface="+mj-ea"/>
                <a:ea typeface="+mj-ea"/>
              </a:rPr>
              <a:t>简述中外歌剧的产生和发展过程。</a:t>
            </a:r>
            <a:endParaRPr lang="zh-CN" altLang="en-US" sz="2400" dirty="0" smtClean="0">
              <a:latin typeface="+mj-ea"/>
              <a:ea typeface="+mj-ea"/>
            </a:endParaRPr>
          </a:p>
          <a:p>
            <a:pPr algn="just">
              <a:lnSpc>
                <a:spcPct val="150000"/>
              </a:lnSpc>
            </a:pPr>
            <a:r>
              <a:rPr lang="en-US" altLang="zh-CN" sz="2400" dirty="0" smtClean="0">
                <a:latin typeface="+mj-ea"/>
                <a:ea typeface="+mj-ea"/>
              </a:rPr>
              <a:t>3. </a:t>
            </a:r>
            <a:r>
              <a:rPr lang="zh-CN" altLang="en-US" sz="2400" dirty="0" smtClean="0">
                <a:latin typeface="+mj-ea"/>
                <a:ea typeface="+mj-ea"/>
              </a:rPr>
              <a:t>说出几首中外歌剧中咏叹调的曲名及作曲家。</a:t>
            </a:r>
            <a:endParaRPr lang="en-US" altLang="zh-CN" sz="2400" dirty="0" smtClean="0">
              <a:latin typeface="+mj-ea"/>
              <a:ea typeface="+mj-ea"/>
            </a:endParaRPr>
          </a:p>
          <a:p>
            <a:pPr algn="just">
              <a:lnSpc>
                <a:spcPct val="150000"/>
              </a:lnSpc>
            </a:pPr>
            <a:r>
              <a:rPr lang="en-US" altLang="zh-CN" sz="2400" dirty="0" smtClean="0">
                <a:latin typeface="+mj-ea"/>
                <a:ea typeface="+mj-ea"/>
              </a:rPr>
              <a:t>4. </a:t>
            </a:r>
            <a:r>
              <a:rPr lang="zh-CN" altLang="en-US" sz="2400" dirty="0" smtClean="0">
                <a:latin typeface="+mj-ea"/>
                <a:ea typeface="+mj-ea"/>
              </a:rPr>
              <a:t>学唱几首中外歌剧中脍炙人口的唱段。</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460823" y="375965"/>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08695" y="736005"/>
            <a:ext cx="1008622" cy="100862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532831" y="3760341"/>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452711" y="4048373"/>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1028775" y="116805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460823" y="1600101"/>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10029775" y="4552429"/>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837087" y="231949"/>
            <a:ext cx="492690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歌剧的产生与发展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384077"/>
            <a:ext cx="11305256" cy="4154984"/>
          </a:xfrm>
          <a:prstGeom prst="rect">
            <a:avLst/>
          </a:prstGeom>
        </p:spPr>
        <p:txBody>
          <a:bodyPr wrap="square">
            <a:spAutoFit/>
          </a:bodyPr>
          <a:lstStyle/>
          <a:p>
            <a:pPr algn="just">
              <a:lnSpc>
                <a:spcPct val="150000"/>
              </a:lnSpc>
            </a:pPr>
            <a:r>
              <a:rPr lang="en-US" altLang="zh-CN" sz="2200" dirty="0" smtClean="0">
                <a:latin typeface="楷体" panose="02010609060101010101" pitchFamily="49" charset="-122"/>
                <a:ea typeface="楷体" panose="02010609060101010101" pitchFamily="49" charset="-122"/>
              </a:rPr>
              <a:t>    18</a:t>
            </a:r>
            <a:r>
              <a:rPr lang="zh-CN" altLang="en-US" sz="2200" dirty="0" smtClean="0">
                <a:latin typeface="楷体" panose="02010609060101010101" pitchFamily="49" charset="-122"/>
                <a:ea typeface="楷体" panose="02010609060101010101" pitchFamily="49" charset="-122"/>
              </a:rPr>
              <a:t>世纪奥地利作家莫扎特的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后宫诱逃</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费加罗的婚礼</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魔笛</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，德国作曲家格鲁克的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奥菲欧与尤丽狄茜</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a:t>
            </a: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en-US" altLang="zh-CN" sz="2200" dirty="0" smtClean="0">
                <a:latin typeface="楷体" panose="02010609060101010101" pitchFamily="49" charset="-122"/>
                <a:ea typeface="楷体" panose="02010609060101010101" pitchFamily="49" charset="-122"/>
              </a:rPr>
              <a:t>    19</a:t>
            </a:r>
            <a:r>
              <a:rPr lang="zh-CN" altLang="en-US" sz="2200" dirty="0" smtClean="0">
                <a:latin typeface="楷体" panose="02010609060101010101" pitchFamily="49" charset="-122"/>
                <a:ea typeface="楷体" panose="02010609060101010101" pitchFamily="49" charset="-122"/>
              </a:rPr>
              <a:t>世纪初期至中期意大利作曲家罗西尼的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塞维利亚的理发师</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，德国作曲家韦伯的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自由射手</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和</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奥伯龙</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，意大利作曲家威尔第的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弄臣</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游吟诗人</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茶花女</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阿依达</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奥赛罗</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a:t>
            </a: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en-US" altLang="zh-CN" sz="2200" dirty="0" smtClean="0">
                <a:latin typeface="楷体" panose="02010609060101010101" pitchFamily="49" charset="-122"/>
                <a:ea typeface="楷体" panose="02010609060101010101" pitchFamily="49" charset="-122"/>
              </a:rPr>
              <a:t>    19</a:t>
            </a:r>
            <a:r>
              <a:rPr lang="zh-CN" altLang="en-US" sz="2200" dirty="0" smtClean="0">
                <a:latin typeface="楷体" panose="02010609060101010101" pitchFamily="49" charset="-122"/>
                <a:ea typeface="楷体" panose="02010609060101010101" pitchFamily="49" charset="-122"/>
              </a:rPr>
              <a:t>世纪后期法国作曲家比才的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卡门</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，意大利作曲家普契尼的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波西米亚人</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蝴蝶夫人</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，捷克作曲家斯美塔那的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被出卖的新嫁娘</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，俄国作曲家格林卡的</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伊凡</a:t>
            </a:r>
            <a:r>
              <a:rPr lang="en-US" altLang="zh-CN" sz="2200" dirty="0" smtClean="0">
                <a:latin typeface="楷体" panose="02010609060101010101" pitchFamily="49" charset="-122"/>
                <a:ea typeface="楷体" panose="02010609060101010101" pitchFamily="49" charset="-122"/>
              </a:rPr>
              <a:t>• </a:t>
            </a:r>
            <a:r>
              <a:rPr lang="zh-CN" altLang="en-US" sz="2200" dirty="0" smtClean="0">
                <a:latin typeface="楷体" panose="02010609060101010101" pitchFamily="49" charset="-122"/>
                <a:ea typeface="楷体" panose="02010609060101010101" pitchFamily="49" charset="-122"/>
              </a:rPr>
              <a:t>苏萨宁</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鲁斯兰与柳德米拉</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a:t>
            </a:r>
            <a:endParaRPr lang="zh-CN" altLang="en-US" sz="2200" dirty="0" smtClean="0">
              <a:latin typeface="楷体" panose="02010609060101010101" pitchFamily="49" charset="-122"/>
              <a:ea typeface="楷体" panose="02010609060101010101" pitchFamily="49" charset="-122"/>
            </a:endParaRPr>
          </a:p>
        </p:txBody>
      </p:sp>
      <p:pic>
        <p:nvPicPr>
          <p:cNvPr id="8" name="图片 7" descr="101.png"/>
          <p:cNvPicPr>
            <a:picLocks noChangeAspect="1"/>
          </p:cNvPicPr>
          <p:nvPr/>
        </p:nvPicPr>
        <p:blipFill>
          <a:blip r:embed="rId1" cstate="print"/>
          <a:stretch>
            <a:fillRect/>
          </a:stretch>
        </p:blipFill>
        <p:spPr>
          <a:xfrm>
            <a:off x="8445599" y="5056485"/>
            <a:ext cx="3024336" cy="179237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837087" y="231949"/>
            <a:ext cx="492690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歌剧的产生与发展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020095" y="591989"/>
              <a:ext cx="30947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384077"/>
            <a:ext cx="11089232" cy="1615827"/>
          </a:xfrm>
          <a:prstGeom prst="rect">
            <a:avLst/>
          </a:prstGeom>
        </p:spPr>
        <p:txBody>
          <a:bodyPr wrap="square">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    中国歌剧的产生可追溯到中国宋元时期。</a:t>
            </a:r>
            <a:r>
              <a:rPr lang="en-US" altLang="zh-CN" sz="2200" dirty="0" smtClean="0">
                <a:latin typeface="楷体" panose="02010609060101010101" pitchFamily="49" charset="-122"/>
                <a:ea typeface="楷体" panose="02010609060101010101" pitchFamily="49" charset="-122"/>
              </a:rPr>
              <a:t> </a:t>
            </a:r>
            <a:r>
              <a:rPr lang="en-US" altLang="zh-CN" sz="2200" dirty="0" smtClean="0">
                <a:latin typeface="楷体" panose="02010609060101010101" pitchFamily="49" charset="-122"/>
                <a:ea typeface="楷体" panose="02010609060101010101" pitchFamily="49" charset="-122"/>
              </a:rPr>
              <a:t>20</a:t>
            </a:r>
            <a:r>
              <a:rPr lang="zh-CN" altLang="en-US" sz="2200" dirty="0" smtClean="0">
                <a:latin typeface="楷体" panose="02010609060101010101" pitchFamily="49" charset="-122"/>
                <a:ea typeface="楷体" panose="02010609060101010101" pitchFamily="49" charset="-122"/>
              </a:rPr>
              <a:t>世</a:t>
            </a:r>
            <a:r>
              <a:rPr lang="zh-CN" altLang="en-US" sz="2200" dirty="0" smtClean="0">
                <a:latin typeface="楷体" panose="02010609060101010101" pitchFamily="49" charset="-122"/>
                <a:ea typeface="楷体" panose="02010609060101010101" pitchFamily="49" charset="-122"/>
              </a:rPr>
              <a:t>纪</a:t>
            </a:r>
            <a:r>
              <a:rPr lang="en-US" altLang="zh-CN" sz="2200" dirty="0" smtClean="0">
                <a:latin typeface="楷体" panose="02010609060101010101" pitchFamily="49" charset="-122"/>
                <a:ea typeface="楷体" panose="02010609060101010101" pitchFamily="49" charset="-122"/>
              </a:rPr>
              <a:t>20―30 </a:t>
            </a:r>
            <a:r>
              <a:rPr lang="zh-CN" altLang="en-US" sz="2200" dirty="0" smtClean="0">
                <a:latin typeface="楷体" panose="02010609060101010101" pitchFamily="49" charset="-122"/>
                <a:ea typeface="楷体" panose="02010609060101010101" pitchFamily="49" charset="-122"/>
              </a:rPr>
              <a:t>年代，黎锦晖的儿童歌剧</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麻雀与小孩</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小画家</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、聂耳的配乐剧</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扬子江暴风雨</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都将歌曲与对白并重，出现了吸收西洋歌剧特色的意图。</a:t>
            </a:r>
            <a:endParaRPr lang="en-US" altLang="zh-CN" sz="2200" dirty="0" smtClean="0">
              <a:latin typeface="楷体" panose="02010609060101010101" pitchFamily="49" charset="-122"/>
              <a:ea typeface="楷体" panose="02010609060101010101" pitchFamily="49" charset="-122"/>
            </a:endParaRPr>
          </a:p>
        </p:txBody>
      </p:sp>
      <p:pic>
        <p:nvPicPr>
          <p:cNvPr id="7" name="图片 6" descr="白毛女1.jpg"/>
          <p:cNvPicPr>
            <a:picLocks noChangeAspect="1"/>
          </p:cNvPicPr>
          <p:nvPr/>
        </p:nvPicPr>
        <p:blipFill>
          <a:blip r:embed="rId1" cstate="print"/>
          <a:stretch>
            <a:fillRect/>
          </a:stretch>
        </p:blipFill>
        <p:spPr>
          <a:xfrm>
            <a:off x="8517607" y="2752229"/>
            <a:ext cx="2671265" cy="3680409"/>
          </a:xfrm>
          <a:prstGeom prst="rect">
            <a:avLst/>
          </a:prstGeom>
        </p:spPr>
      </p:pic>
      <p:sp>
        <p:nvSpPr>
          <p:cNvPr id="8" name="矩形 7"/>
          <p:cNvSpPr/>
          <p:nvPr/>
        </p:nvSpPr>
        <p:spPr>
          <a:xfrm>
            <a:off x="884759" y="3472309"/>
            <a:ext cx="6336704" cy="2631490"/>
          </a:xfrm>
          <a:prstGeom prst="rect">
            <a:avLst/>
          </a:prstGeom>
        </p:spPr>
        <p:txBody>
          <a:bodyPr wrap="square">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    真正的中国歌剧是在</a:t>
            </a:r>
            <a:r>
              <a:rPr lang="en-US" altLang="zh-CN" sz="2200" dirty="0" smtClean="0">
                <a:latin typeface="楷体" panose="02010609060101010101" pitchFamily="49" charset="-122"/>
                <a:ea typeface="楷体" panose="02010609060101010101" pitchFamily="49" charset="-122"/>
              </a:rPr>
              <a:t>1942</a:t>
            </a:r>
            <a:r>
              <a:rPr lang="zh-CN" altLang="en-US" sz="2200" dirty="0" smtClean="0">
                <a:latin typeface="楷体" panose="02010609060101010101" pitchFamily="49" charset="-122"/>
                <a:ea typeface="楷体" panose="02010609060101010101" pitchFamily="49" charset="-122"/>
              </a:rPr>
              <a:t>年</a:t>
            </a:r>
            <a:r>
              <a:rPr lang="zh-CN" altLang="en-US" sz="2200" dirty="0" smtClean="0">
                <a:latin typeface="楷体" panose="02010609060101010101" pitchFamily="49" charset="-122"/>
                <a:ea typeface="楷体" panose="02010609060101010101" pitchFamily="49" charset="-122"/>
              </a:rPr>
              <a:t>延安文艺座谈会以后问世的歌剧</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白毛女</a:t>
            </a:r>
            <a:r>
              <a:rPr lang="en-US" altLang="zh-CN" sz="2200" dirty="0" smtClean="0">
                <a:latin typeface="楷体" panose="02010609060101010101" pitchFamily="49" charset="-122"/>
                <a:ea typeface="楷体" panose="02010609060101010101" pitchFamily="49" charset="-122"/>
              </a:rPr>
              <a:t>》</a:t>
            </a:r>
            <a:r>
              <a:rPr lang="zh-CN" altLang="en-US" sz="2200" dirty="0" smtClean="0">
                <a:latin typeface="楷体" panose="02010609060101010101" pitchFamily="49" charset="-122"/>
                <a:ea typeface="楷体" panose="02010609060101010101" pitchFamily="49" charset="-122"/>
              </a:rPr>
              <a:t>，它是在民族民间音乐的基础上，借鉴西洋歌剧的表现形式，逐步形成和发展起来的，被称为中国第一部新歌剧，是我国新歌剧成形的标志。</a:t>
            </a:r>
            <a:endParaRPr lang="zh-CN" altLang="en-US" sz="22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044999" y="303957"/>
            <a:ext cx="6336704"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流程图: 联系 7"/>
          <p:cNvSpPr/>
          <p:nvPr/>
        </p:nvSpPr>
        <p:spPr>
          <a:xfrm>
            <a:off x="5709295" y="3256285"/>
            <a:ext cx="1296144" cy="1368152"/>
          </a:xfrm>
          <a:prstGeom prst="flowChartConnector">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1460822">
            <a:off x="3406993" y="3780342"/>
            <a:ext cx="1440160" cy="1368152"/>
          </a:xfrm>
          <a:prstGeom prst="teardrop">
            <a:avLst/>
          </a:prstGeom>
          <a:solidFill>
            <a:srgbClr val="A472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rot="20842875">
            <a:off x="4401186" y="4909241"/>
            <a:ext cx="1440160" cy="1368152"/>
          </a:xfrm>
          <a:prstGeom prst="teardrop">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15291126">
            <a:off x="7493871" y="4526147"/>
            <a:ext cx="1440160" cy="1368152"/>
          </a:xfrm>
          <a:prstGeom prst="teardrop">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p:nvPr/>
        </p:nvSpPr>
        <p:spPr>
          <a:xfrm rot="18101184">
            <a:off x="6021563" y="5200459"/>
            <a:ext cx="1440160" cy="1368152"/>
          </a:xfrm>
          <a:prstGeom prst="teardrop">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rot="3980321">
            <a:off x="3600517" y="2210151"/>
            <a:ext cx="1440160" cy="1368152"/>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rot="6413997">
            <a:off x="4916972" y="1299814"/>
            <a:ext cx="1440160" cy="1368152"/>
          </a:xfrm>
          <a:prstGeom prst="teardrop">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p:cNvSpPr/>
          <p:nvPr/>
        </p:nvSpPr>
        <p:spPr>
          <a:xfrm rot="10049620">
            <a:off x="6632432" y="1523776"/>
            <a:ext cx="1440160" cy="1368152"/>
          </a:xfrm>
          <a:prstGeom prst="teardrop">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p:nvSpPr>
        <p:spPr>
          <a:xfrm rot="13157266">
            <a:off x="7635890" y="2909561"/>
            <a:ext cx="1440160" cy="1368152"/>
          </a:xfrm>
          <a:prstGeom prst="teardrop">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33231" y="1744117"/>
            <a:ext cx="1031051" cy="542264"/>
          </a:xfrm>
          <a:prstGeom prst="rect">
            <a:avLst/>
          </a:prstGeom>
        </p:spPr>
        <p:txBody>
          <a:bodyPr wrap="none">
            <a:spAutoFit/>
          </a:bodyPr>
          <a:lstStyle/>
          <a:p>
            <a:pPr algn="just">
              <a:lnSpc>
                <a:spcPct val="150000"/>
              </a:lnSpc>
            </a:pPr>
            <a:r>
              <a:rPr lang="zh-CN" altLang="en-US" sz="2200" dirty="0" smtClean="0"/>
              <a:t>正歌剧</a:t>
            </a:r>
            <a:endParaRPr lang="zh-CN" altLang="en-US" sz="2200" dirty="0"/>
          </a:p>
        </p:txBody>
      </p:sp>
      <p:sp>
        <p:nvSpPr>
          <p:cNvPr id="21" name="矩形 20"/>
          <p:cNvSpPr/>
          <p:nvPr/>
        </p:nvSpPr>
        <p:spPr>
          <a:xfrm>
            <a:off x="6789415" y="1960141"/>
            <a:ext cx="1031051" cy="542264"/>
          </a:xfrm>
          <a:prstGeom prst="rect">
            <a:avLst/>
          </a:prstGeom>
        </p:spPr>
        <p:txBody>
          <a:bodyPr wrap="none">
            <a:spAutoFit/>
          </a:bodyPr>
          <a:lstStyle/>
          <a:p>
            <a:pPr algn="just">
              <a:lnSpc>
                <a:spcPct val="150000"/>
              </a:lnSpc>
            </a:pPr>
            <a:r>
              <a:rPr lang="zh-CN" altLang="en-US" sz="2200" dirty="0" smtClean="0"/>
              <a:t>喜歌剧</a:t>
            </a:r>
            <a:endParaRPr lang="zh-CN" altLang="en-US" sz="2200" dirty="0" smtClean="0"/>
          </a:p>
        </p:txBody>
      </p:sp>
      <p:sp>
        <p:nvSpPr>
          <p:cNvPr id="22" name="矩形 21"/>
          <p:cNvSpPr/>
          <p:nvPr/>
        </p:nvSpPr>
        <p:spPr>
          <a:xfrm>
            <a:off x="7797527" y="3328293"/>
            <a:ext cx="1031051" cy="542264"/>
          </a:xfrm>
          <a:prstGeom prst="rect">
            <a:avLst/>
          </a:prstGeom>
        </p:spPr>
        <p:txBody>
          <a:bodyPr wrap="none">
            <a:spAutoFit/>
          </a:bodyPr>
          <a:lstStyle/>
          <a:p>
            <a:pPr algn="just">
              <a:lnSpc>
                <a:spcPct val="150000"/>
              </a:lnSpc>
            </a:pPr>
            <a:r>
              <a:rPr lang="zh-CN" altLang="en-US" sz="2200" dirty="0" smtClean="0"/>
              <a:t>大歌剧</a:t>
            </a:r>
            <a:endParaRPr lang="zh-CN" altLang="en-US" sz="2200" dirty="0" smtClean="0"/>
          </a:p>
        </p:txBody>
      </p:sp>
      <p:sp>
        <p:nvSpPr>
          <p:cNvPr id="23" name="矩形 22"/>
          <p:cNvSpPr/>
          <p:nvPr/>
        </p:nvSpPr>
        <p:spPr>
          <a:xfrm>
            <a:off x="7653511" y="4984477"/>
            <a:ext cx="1031051" cy="542264"/>
          </a:xfrm>
          <a:prstGeom prst="rect">
            <a:avLst/>
          </a:prstGeom>
        </p:spPr>
        <p:txBody>
          <a:bodyPr wrap="none">
            <a:spAutoFit/>
          </a:bodyPr>
          <a:lstStyle/>
          <a:p>
            <a:pPr algn="just">
              <a:lnSpc>
                <a:spcPct val="150000"/>
              </a:lnSpc>
            </a:pPr>
            <a:r>
              <a:rPr lang="zh-CN" altLang="en-US" sz="2200" dirty="0" smtClean="0"/>
              <a:t>轻歌剧</a:t>
            </a:r>
            <a:endParaRPr lang="zh-CN" altLang="en-US" sz="2200" dirty="0" smtClean="0"/>
          </a:p>
        </p:txBody>
      </p:sp>
      <p:sp>
        <p:nvSpPr>
          <p:cNvPr id="24" name="矩形 23"/>
          <p:cNvSpPr/>
          <p:nvPr/>
        </p:nvSpPr>
        <p:spPr>
          <a:xfrm>
            <a:off x="6357367" y="5560541"/>
            <a:ext cx="748923" cy="542264"/>
          </a:xfrm>
          <a:prstGeom prst="rect">
            <a:avLst/>
          </a:prstGeom>
        </p:spPr>
        <p:txBody>
          <a:bodyPr wrap="none">
            <a:spAutoFit/>
          </a:bodyPr>
          <a:lstStyle/>
          <a:p>
            <a:pPr algn="just">
              <a:lnSpc>
                <a:spcPct val="150000"/>
              </a:lnSpc>
            </a:pPr>
            <a:r>
              <a:rPr lang="zh-CN" altLang="en-US" sz="2200" dirty="0" smtClean="0"/>
              <a:t>乐剧</a:t>
            </a:r>
            <a:endParaRPr lang="zh-CN" altLang="en-US" sz="2200" dirty="0" smtClean="0"/>
          </a:p>
        </p:txBody>
      </p:sp>
      <p:sp>
        <p:nvSpPr>
          <p:cNvPr id="25" name="矩形 24"/>
          <p:cNvSpPr/>
          <p:nvPr/>
        </p:nvSpPr>
        <p:spPr>
          <a:xfrm>
            <a:off x="4485159" y="5200501"/>
            <a:ext cx="1313180" cy="542264"/>
          </a:xfrm>
          <a:prstGeom prst="rect">
            <a:avLst/>
          </a:prstGeom>
        </p:spPr>
        <p:txBody>
          <a:bodyPr wrap="none">
            <a:spAutoFit/>
          </a:bodyPr>
          <a:lstStyle/>
          <a:p>
            <a:pPr algn="just">
              <a:lnSpc>
                <a:spcPct val="150000"/>
              </a:lnSpc>
            </a:pPr>
            <a:r>
              <a:rPr lang="zh-CN" altLang="en-US" sz="2200" dirty="0" smtClean="0"/>
              <a:t>音乐喜剧</a:t>
            </a:r>
            <a:endParaRPr lang="zh-CN" altLang="en-US" sz="2200" dirty="0" smtClean="0"/>
          </a:p>
        </p:txBody>
      </p:sp>
      <p:sp>
        <p:nvSpPr>
          <p:cNvPr id="26" name="矩形 25"/>
          <p:cNvSpPr/>
          <p:nvPr/>
        </p:nvSpPr>
        <p:spPr>
          <a:xfrm>
            <a:off x="3477047" y="4120381"/>
            <a:ext cx="1313180" cy="542264"/>
          </a:xfrm>
          <a:prstGeom prst="rect">
            <a:avLst/>
          </a:prstGeom>
        </p:spPr>
        <p:txBody>
          <a:bodyPr wrap="none">
            <a:spAutoFit/>
          </a:bodyPr>
          <a:lstStyle/>
          <a:p>
            <a:pPr algn="just">
              <a:lnSpc>
                <a:spcPct val="150000"/>
              </a:lnSpc>
            </a:pPr>
            <a:r>
              <a:rPr lang="zh-CN" altLang="en-US" sz="2200" dirty="0" smtClean="0"/>
              <a:t>室内歌剧</a:t>
            </a:r>
            <a:endParaRPr lang="zh-CN" altLang="en-US" sz="2200" dirty="0" smtClean="0"/>
          </a:p>
        </p:txBody>
      </p:sp>
      <p:sp>
        <p:nvSpPr>
          <p:cNvPr id="27" name="矩形 26"/>
          <p:cNvSpPr/>
          <p:nvPr/>
        </p:nvSpPr>
        <p:spPr>
          <a:xfrm>
            <a:off x="3693071" y="2608213"/>
            <a:ext cx="1313180" cy="542264"/>
          </a:xfrm>
          <a:prstGeom prst="rect">
            <a:avLst/>
          </a:prstGeom>
        </p:spPr>
        <p:txBody>
          <a:bodyPr wrap="none">
            <a:spAutoFit/>
          </a:bodyPr>
          <a:lstStyle/>
          <a:p>
            <a:pPr algn="just">
              <a:lnSpc>
                <a:spcPct val="150000"/>
              </a:lnSpc>
            </a:pPr>
            <a:r>
              <a:rPr lang="zh-CN" altLang="en-US" sz="2200" dirty="0" smtClean="0"/>
              <a:t>抒情歌剧</a:t>
            </a:r>
            <a:endParaRPr lang="zh-CN" altLang="en-US" sz="2200" dirty="0" smtClean="0"/>
          </a:p>
        </p:txBody>
      </p:sp>
      <p:sp>
        <p:nvSpPr>
          <p:cNvPr id="28" name="流程图: 联系 27"/>
          <p:cNvSpPr/>
          <p:nvPr/>
        </p:nvSpPr>
        <p:spPr>
          <a:xfrm>
            <a:off x="6213351" y="3832349"/>
            <a:ext cx="288032" cy="288032"/>
          </a:xfrm>
          <a:prstGeom prst="flowChartConnector">
            <a:avLst/>
          </a:prstGeom>
          <a:solidFill>
            <a:srgbClr val="EBD02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64879" y="1744117"/>
            <a:ext cx="9361040" cy="4154984"/>
          </a:xfrm>
          <a:prstGeom prst="rect">
            <a:avLst/>
          </a:prstGeom>
        </p:spPr>
        <p:txBody>
          <a:bodyPr wrap="square">
            <a:spAutoFit/>
          </a:bodyPr>
          <a:lstStyle/>
          <a:p>
            <a:pPr algn="just">
              <a:lnSpc>
                <a:spcPct val="150000"/>
              </a:lnSpc>
            </a:pPr>
            <a:r>
              <a:rPr lang="zh-CN" altLang="en-US" sz="2200" dirty="0" smtClean="0">
                <a:latin typeface="+mn-ea"/>
                <a:ea typeface="+mn-ea"/>
              </a:rPr>
              <a:t>    意大利歌剧在</a:t>
            </a:r>
            <a:r>
              <a:rPr lang="en-US" altLang="zh-CN" sz="2200" dirty="0" smtClean="0">
                <a:latin typeface="+mn-ea"/>
                <a:ea typeface="+mn-ea"/>
              </a:rPr>
              <a:t>1680</a:t>
            </a:r>
            <a:r>
              <a:rPr lang="zh-CN" altLang="en-US" sz="2200" dirty="0" smtClean="0">
                <a:latin typeface="+mn-ea"/>
                <a:ea typeface="+mn-ea"/>
              </a:rPr>
              <a:t>年逐渐定型为正歌剧，这也是</a:t>
            </a:r>
            <a:r>
              <a:rPr lang="en-US" altLang="zh-CN" sz="2200" dirty="0" smtClean="0">
                <a:latin typeface="+mn-ea"/>
                <a:ea typeface="+mn-ea"/>
              </a:rPr>
              <a:t>17</a:t>
            </a:r>
            <a:r>
              <a:rPr lang="zh-CN" altLang="en-US" sz="2200" dirty="0" smtClean="0">
                <a:latin typeface="+mn-ea"/>
                <a:ea typeface="+mn-ea"/>
              </a:rPr>
              <a:t>、</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纪在欧洲最流行的歌剧形式，亨德尔便是其中的主要代表人物；多取材于神话、英雄故事、历史传说和史诗中的重大事件，大多是赞颂统治者，因此受到王公贵族与上流社会的欢迎。</a:t>
            </a:r>
            <a:endParaRPr lang="en-US" altLang="zh-CN" sz="2200" dirty="0" smtClean="0">
              <a:latin typeface="+mn-ea"/>
              <a:ea typeface="+mn-ea"/>
            </a:endParaRPr>
          </a:p>
          <a:p>
            <a:pPr algn="just">
              <a:lnSpc>
                <a:spcPct val="150000"/>
              </a:lnSpc>
            </a:pPr>
            <a:endParaRPr lang="en-US" altLang="zh-CN" sz="2200" dirty="0" smtClean="0">
              <a:latin typeface="+mn-ea"/>
              <a:ea typeface="+mn-ea"/>
            </a:endParaRPr>
          </a:p>
          <a:p>
            <a:pPr algn="just">
              <a:lnSpc>
                <a:spcPct val="150000"/>
              </a:lnSpc>
            </a:pPr>
            <a:r>
              <a:rPr lang="zh-CN" altLang="en-US" sz="2200" dirty="0" smtClean="0">
                <a:latin typeface="+mn-ea"/>
                <a:ea typeface="+mn-ea"/>
              </a:rPr>
              <a:t>    正歌剧一般分为三幕，音乐包括序曲、咏叹调、宣叙调（朗诵调）等，注重华丽的演唱技巧，强调歌唱性，极少使用重唱、合唱和芭蕾场面，管弦乐队的作用也受到限制。</a:t>
            </a:r>
            <a:endParaRPr lang="zh-CN" altLang="en-US" sz="2200" dirty="0" smtClean="0">
              <a:latin typeface="+mn-ea"/>
              <a:ea typeface="+mn-ea"/>
            </a:endParaRPr>
          </a:p>
        </p:txBody>
      </p:sp>
      <p:sp>
        <p:nvSpPr>
          <p:cNvPr id="7" name="矩形 6"/>
          <p:cNvSpPr/>
          <p:nvPr/>
        </p:nvSpPr>
        <p:spPr>
          <a:xfrm rot="20885147">
            <a:off x="811583" y="960560"/>
            <a:ext cx="2271777"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chemeClr val="accent3"/>
                </a:solidFill>
                <a:effectLst/>
              </a:rPr>
              <a:t>正歌剧</a:t>
            </a:r>
            <a:endParaRPr lang="zh-CN" altLang="en-US" sz="5400" b="1" cap="none" spc="0" dirty="0">
              <a:solidFill>
                <a:schemeClr val="accent3"/>
              </a:solidFill>
              <a:effectLst/>
            </a:endParaRPr>
          </a:p>
        </p:txBody>
      </p:sp>
      <p:sp>
        <p:nvSpPr>
          <p:cNvPr id="8" name="TextBox 8"/>
          <p:cNvSpPr txBox="1"/>
          <p:nvPr/>
        </p:nvSpPr>
        <p:spPr>
          <a:xfrm>
            <a:off x="3339465" y="304165"/>
            <a:ext cx="6042025" cy="615315"/>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歌剧的基本形式和体裁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7"/>
          <p:cNvGrpSpPr/>
          <p:nvPr/>
        </p:nvGrpSpPr>
        <p:grpSpPr>
          <a:xfrm>
            <a:off x="886327" y="591989"/>
            <a:ext cx="11086097" cy="0"/>
            <a:chOff x="1028775" y="591989"/>
            <a:chExt cx="11086097" cy="0"/>
          </a:xfrm>
        </p:grpSpPr>
        <p:cxnSp>
          <p:nvCxnSpPr>
            <p:cNvPr id="4" name="直接连接符 3"/>
            <p:cNvCxnSpPr/>
            <p:nvPr/>
          </p:nvCxnSpPr>
          <p:spPr>
            <a:xfrm>
              <a:off x="1028775" y="591989"/>
              <a:ext cx="201465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1022204031"/>
  <p:tag name="MH_LIBRARY" val="GRAPHIC"/>
</p:tagLst>
</file>

<file path=ppt/tags/tag11.xml><?xml version="1.0" encoding="utf-8"?>
<p:tagLst xmlns:p="http://schemas.openxmlformats.org/presentationml/2006/main">
  <p:tag name="MH" val="20161022204031"/>
  <p:tag name="MH_LIBRARY" val="GRAPHIC"/>
  <p:tag name="MH_ORDER" val="文本框 2"/>
</p:tagLst>
</file>

<file path=ppt/tags/tag12.xml><?xml version="1.0" encoding="utf-8"?>
<p:tagLst xmlns:p="http://schemas.openxmlformats.org/presentationml/2006/main">
  <p:tag name="MH" val="20161022204031"/>
  <p:tag name="MH_LIBRARY" val="GRAPHIC"/>
</p:tagLst>
</file>

<file path=ppt/tags/tag13.xml><?xml version="1.0" encoding="utf-8"?>
<p:tagLst xmlns:p="http://schemas.openxmlformats.org/presentationml/2006/main">
  <p:tag name="MH" val="20161022204031"/>
  <p:tag name="MH_LIBRARY" val="GRAPHIC"/>
  <p:tag name="MH_ORDER" val="文本框 2"/>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Lst>
</file>

<file path=ppt/tags/tag17.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ENTRY"/>
  <p:tag name="ID" val="553512"/>
  <p:tag name="MH_ORDER" val="1"/>
</p:tagLst>
</file>

<file path=ppt/tags/tag7.xml><?xml version="1.0" encoding="utf-8"?>
<p:tagLst xmlns:p="http://schemas.openxmlformats.org/presentationml/2006/main">
  <p:tag name="MH" val="20160830110146"/>
  <p:tag name="MH_LIBRARY" val="CONTENTS"/>
  <p:tag name="MH_TYPE" val="NUMBER"/>
  <p:tag name="ID" val="553512"/>
  <p:tag name="MH_ORDER" val="1"/>
</p:tagLst>
</file>

<file path=ppt/tags/tag8.xml><?xml version="1.0" encoding="utf-8"?>
<p:tagLst xmlns:p="http://schemas.openxmlformats.org/presentationml/2006/main">
  <p:tag name="MH" val="20160830110146"/>
  <p:tag name="MH_LIBRARY" val="CONTENTS"/>
  <p:tag name="MH_TYPE" val="ENTRY"/>
  <p:tag name="ID" val="553512"/>
  <p:tag name="MH_ORDER" val="1"/>
</p:tagLst>
</file>

<file path=ppt/tags/tag9.xml><?xml version="1.0" encoding="utf-8"?>
<p:tagLst xmlns:p="http://schemas.openxmlformats.org/presentationml/2006/main">
  <p:tag name="MH" val="20161022204031"/>
  <p:tag name="MH_LIBRARY" val="GRAPHIC"/>
  <p:tag name="MH_ORDER" val="文本框 2"/>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5877</Words>
  <Application>WPS 演示</Application>
  <PresentationFormat>自定义</PresentationFormat>
  <Paragraphs>331</Paragraphs>
  <Slides>54</Slides>
  <Notes>54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54</vt:i4>
      </vt:variant>
    </vt:vector>
  </HeadingPairs>
  <TitlesOfParts>
    <vt:vector size="66" baseType="lpstr">
      <vt:lpstr>Arial</vt:lpstr>
      <vt:lpstr>宋体</vt:lpstr>
      <vt:lpstr>Wingdings</vt:lpstr>
      <vt:lpstr>Calibri</vt:lpstr>
      <vt:lpstr>字魂59号-创粗黑</vt:lpstr>
      <vt:lpstr>微软雅黑</vt:lpstr>
      <vt:lpstr>Times New Roman</vt:lpstr>
      <vt:lpstr>楷体</vt:lpstr>
      <vt:lpstr>Arial Unicode MS</vt:lpstr>
      <vt:lpstr>Calibri Light</vt:lpstr>
      <vt:lpstr>黑体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3</cp:revision>
  <dcterms:created xsi:type="dcterms:W3CDTF">2016-11-29T13:18:00Z</dcterms:created>
  <dcterms:modified xsi:type="dcterms:W3CDTF">2021-02-19T02:21:00Z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